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notesMasterIdLst>
    <p:notesMasterId r:id="rId14"/>
  </p:notesMasterIdLst>
  <p:sldIdLst>
    <p:sldId id="259" r:id="rId5"/>
    <p:sldId id="260" r:id="rId6"/>
    <p:sldId id="261" r:id="rId7"/>
    <p:sldId id="262" r:id="rId8"/>
    <p:sldId id="263" r:id="rId9"/>
    <p:sldId id="264" r:id="rId10"/>
    <p:sldId id="265" r:id="rId11"/>
    <p:sldId id="266" r:id="rId12"/>
    <p:sldId id="267" r:id="rId13"/>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2"/>
    <a:srgbClr val="E6E6E6"/>
    <a:srgbClr val="FBF3F7"/>
    <a:srgbClr val="E6ECED"/>
    <a:srgbClr val="E5E5DE"/>
    <a:srgbClr val="F4F5EC"/>
    <a:srgbClr val="E6F5F6"/>
    <a:srgbClr val="F6F6F6"/>
    <a:srgbClr val="CCFFFF"/>
    <a:srgbClr val="DCD7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17" autoAdjust="0"/>
    <p:restoredTop sz="95897" autoAdjust="0"/>
  </p:normalViewPr>
  <p:slideViewPr>
    <p:cSldViewPr snapToGrid="0" showGuides="1">
      <p:cViewPr>
        <p:scale>
          <a:sx n="33" d="100"/>
          <a:sy n="33" d="100"/>
        </p:scale>
        <p:origin x="1758" y="-816"/>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56DF31C0-1F2F-4B03-8876-87493E70ED40}" type="datetimeFigureOut">
              <a:rPr lang="en-GB" smtClean="0"/>
              <a:t>01/04/2022</a:t>
            </a:fld>
            <a:endParaRPr lang="en-GB"/>
          </a:p>
        </p:txBody>
      </p:sp>
      <p:sp>
        <p:nvSpPr>
          <p:cNvPr id="4" name="Slide Image Placeholder 3"/>
          <p:cNvSpPr>
            <a:spLocks noGrp="1" noRot="1" noChangeAspect="1"/>
          </p:cNvSpPr>
          <p:nvPr>
            <p:ph type="sldImg" idx="2"/>
          </p:nvPr>
        </p:nvSpPr>
        <p:spPr>
          <a:xfrm>
            <a:off x="1030288" y="1243013"/>
            <a:ext cx="47450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F4025A32-8C64-4E11-B663-1569DC4939AA}" type="slidenum">
              <a:rPr lang="en-GB" smtClean="0"/>
              <a:t>‹#›</a:t>
            </a:fld>
            <a:endParaRPr lang="en-GB"/>
          </a:p>
        </p:txBody>
      </p:sp>
    </p:spTree>
    <p:extLst>
      <p:ext uri="{BB962C8B-B14F-4D97-AF65-F5344CB8AC3E}">
        <p14:creationId xmlns:p14="http://schemas.microsoft.com/office/powerpoint/2010/main" val="2773552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025A32-8C64-4E11-B663-1569DC4939AA}" type="slidenum">
              <a:rPr lang="en-GB" smtClean="0"/>
              <a:t>1</a:t>
            </a:fld>
            <a:endParaRPr lang="en-GB"/>
          </a:p>
        </p:txBody>
      </p:sp>
    </p:spTree>
    <p:extLst>
      <p:ext uri="{BB962C8B-B14F-4D97-AF65-F5344CB8AC3E}">
        <p14:creationId xmlns:p14="http://schemas.microsoft.com/office/powerpoint/2010/main" val="261849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a16="http://schemas.microsoft.com/office/drawing/2014/main" id="{7B0C01BF-3201-5040-8403-FAEDE26818D7}"/>
              </a:ext>
              <a:ext uri="{C183D7F6-B498-43B3-948B-1728B52AA6E4}">
                <adec:decorative xmlns:adec="http://schemas.microsoft.com/office/drawing/2017/decorative"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a16="http://schemas.microsoft.com/office/drawing/2014/main" id="{84358C45-E5AB-8842-A605-4825BAC4AD73}"/>
              </a:ext>
              <a:ext uri="{C183D7F6-B498-43B3-948B-1728B52AA6E4}">
                <adec:decorative xmlns:adec="http://schemas.microsoft.com/office/drawing/2017/decorative"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8951F1AA-AC47-404F-88E7-73E9D6F1B889}"/>
              </a:ext>
            </a:extLst>
          </p:cNvPr>
          <p:cNvPicPr>
            <a:picLocks noChangeAspect="1"/>
          </p:cNvPicPr>
          <p:nvPr/>
        </p:nvPicPr>
        <p:blipFill rotWithShape="1">
          <a:blip r:embed="rId3"/>
          <a:srcRect t="13324" b="6128"/>
          <a:stretch/>
        </p:blipFill>
        <p:spPr>
          <a:xfrm>
            <a:off x="14931469" y="6620699"/>
            <a:ext cx="4981822" cy="8828060"/>
          </a:xfrm>
          <a:prstGeom prst="rect">
            <a:avLst/>
          </a:prstGeom>
        </p:spPr>
      </p:pic>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278239" y="6003503"/>
            <a:ext cx="12419679"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indicate the extent to which this objective is met.</a:t>
            </a:r>
          </a:p>
          <a:p>
            <a:pPr marL="0" indent="0">
              <a:buNone/>
            </a:pPr>
            <a:endParaRPr lang="en-GB" sz="2000" dirty="0"/>
          </a:p>
        </p:txBody>
      </p:sp>
      <p:sp>
        <p:nvSpPr>
          <p:cNvPr id="40" name="Content Placeholder 39" descr="Column 1, box 2"/>
          <p:cNvSpPr>
            <a:spLocks noGrp="1"/>
          </p:cNvSpPr>
          <p:nvPr>
            <p:ph sz="quarter" idx="4294967295"/>
          </p:nvPr>
        </p:nvSpPr>
        <p:spPr>
          <a:xfrm>
            <a:off x="1424544" y="18346685"/>
            <a:ext cx="12278321"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a:t>
            </a:r>
            <a:r>
              <a:rPr lang="en-US" sz="2400" b="0" i="0" u="none" strike="noStrike" baseline="30000" dirty="0">
                <a:solidFill>
                  <a:srgbClr val="000000"/>
                </a:solidFill>
                <a:effectLst/>
              </a:rPr>
              <a:t>1</a:t>
            </a:r>
            <a:r>
              <a:rPr lang="en-US" sz="2400" b="0" i="0" u="none" strike="noStrike" dirty="0">
                <a:solidFill>
                  <a:srgbClr val="000000"/>
                </a:solidFill>
                <a:effectLst/>
              </a:rPr>
              <a:t>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a:t>
            </a:r>
            <a:r>
              <a:rPr lang="en-US" sz="2400" b="0" i="0" u="none" strike="noStrike" baseline="30000" dirty="0">
                <a:solidFill>
                  <a:srgbClr val="000000"/>
                </a:solidFill>
                <a:effectLst/>
              </a:rPr>
              <a:t>2</a:t>
            </a:r>
            <a:r>
              <a:rPr lang="en-US" sz="2400" b="0" i="0" u="none" strike="noStrike" dirty="0">
                <a:solidFill>
                  <a:srgbClr val="000000"/>
                </a:solidFill>
                <a:effectLst/>
              </a:rPr>
              <a:t>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increasing the need to understand public space design and features of the urban realm encompassed in the space “between buildings</a:t>
            </a:r>
            <a:r>
              <a:rPr lang="en-US" sz="2400" b="0" i="0" u="none" strike="noStrike" baseline="30000" dirty="0">
                <a:solidFill>
                  <a:srgbClr val="000000"/>
                </a:solidFill>
                <a:effectLst/>
              </a:rPr>
              <a:t>”3.</a:t>
            </a:r>
            <a:endParaRPr lang="en-US" sz="2400" baseline="30000" dirty="0">
              <a:effectLst/>
            </a:endParaRPr>
          </a:p>
          <a:p>
            <a:pPr marL="0" indent="0" algn="just" rtl="0">
              <a:spcBef>
                <a:spcPts val="0"/>
              </a:spcBef>
              <a:spcAft>
                <a:spcPts val="0"/>
              </a:spcAft>
              <a:buNone/>
            </a:pP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a:t>
            </a:r>
            <a:r>
              <a:rPr lang="en-US" sz="2400" b="0" i="0" u="none" strike="noStrike" dirty="0" err="1">
                <a:solidFill>
                  <a:srgbClr val="000000"/>
                </a:solidFill>
                <a:effectLst/>
              </a:rPr>
              <a:t>streetspace</a:t>
            </a:r>
            <a:r>
              <a:rPr lang="en-US" sz="2400" b="0" i="0" u="none" strike="noStrike" dirty="0">
                <a:solidFill>
                  <a:srgbClr val="000000"/>
                </a:solidFill>
                <a:effectLst/>
              </a:rPr>
              <a:t> creates competing demands, motivating the need to measure </a:t>
            </a:r>
            <a:r>
              <a:rPr lang="en-US" sz="2400" b="0" i="0" u="none" strike="noStrike" dirty="0" err="1">
                <a:solidFill>
                  <a:srgbClr val="000000"/>
                </a:solidFill>
                <a:effectLst/>
              </a:rPr>
              <a:t>streetspace</a:t>
            </a:r>
            <a:r>
              <a:rPr lang="en-US" sz="2400" b="0" i="0" u="none" strike="noStrike" dirty="0">
                <a:solidFill>
                  <a:srgbClr val="000000"/>
                </a:solidFill>
                <a:effectLst/>
              </a:rPr>
              <a:t>. </a:t>
            </a: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457200" indent="-457200" algn="just" rtl="0">
              <a:spcBef>
                <a:spcPts val="0"/>
              </a:spcBef>
              <a:spcAft>
                <a:spcPts val="0"/>
              </a:spcAft>
              <a:buAutoNum type="arabicPeriod"/>
            </a:pPr>
            <a:r>
              <a:rPr lang="en-US" sz="2000" b="0" i="0" u="none" strike="noStrike" dirty="0">
                <a:solidFill>
                  <a:srgbClr val="000000"/>
                </a:solidFill>
                <a:effectLst/>
              </a:rPr>
              <a:t>Banister, D. "The sustainable mobility paradigm." Transport policy 15.2 (2008)</a:t>
            </a:r>
          </a:p>
          <a:p>
            <a:pPr marL="457200" indent="-457200" algn="just" rtl="0">
              <a:spcBef>
                <a:spcPts val="0"/>
              </a:spcBef>
              <a:spcAft>
                <a:spcPts val="0"/>
              </a:spcAft>
              <a:buAutoNum type="arabicPeriod"/>
            </a:pPr>
            <a:r>
              <a:rPr lang="en-US" sz="2000" b="0" i="0" u="none" strike="noStrike" dirty="0">
                <a:solidFill>
                  <a:srgbClr val="000000"/>
                </a:solidFill>
                <a:effectLst/>
              </a:rPr>
              <a:t>Jones, P., </a:t>
            </a:r>
            <a:r>
              <a:rPr lang="en-US" sz="2000" b="0" i="0" u="none" strike="noStrike" dirty="0" err="1">
                <a:solidFill>
                  <a:srgbClr val="000000"/>
                </a:solidFill>
                <a:effectLst/>
              </a:rPr>
              <a:t>Boujenko</a:t>
            </a:r>
            <a:r>
              <a:rPr lang="en-US" sz="2000" b="0" i="0" u="none" strike="noStrike" dirty="0">
                <a:solidFill>
                  <a:srgbClr val="000000"/>
                </a:solidFill>
                <a:effectLst/>
              </a:rPr>
              <a:t>, N., &amp; Marshall, S. (2007). Link &amp; Place—A guide to street planning and design. Landor.</a:t>
            </a:r>
            <a:endParaRPr lang="en-US" sz="2000" b="0" i="0" u="none" strike="noStrike" dirty="0">
              <a:solidFill>
                <a:srgbClr val="000000"/>
              </a:solidFill>
            </a:endParaRPr>
          </a:p>
          <a:p>
            <a:pPr marL="457200" indent="-457200" algn="just" rtl="0">
              <a:spcBef>
                <a:spcPts val="0"/>
              </a:spcBef>
              <a:spcAft>
                <a:spcPts val="0"/>
              </a:spcAft>
              <a:buAutoNum type="arabicPeriod"/>
            </a:pPr>
            <a:r>
              <a:rPr lang="en-US" sz="2000" b="0" i="0" u="none" strike="noStrike" dirty="0">
                <a:solidFill>
                  <a:srgbClr val="000000"/>
                </a:solidFill>
                <a:effectLst/>
              </a:rPr>
              <a:t>Gehl, Jan. Life between buildings. Vol. 23. New York: Van Nostrand Reinhold, 1987</a:t>
            </a:r>
          </a:p>
        </p:txBody>
      </p:sp>
      <p:sp>
        <p:nvSpPr>
          <p:cNvPr id="35" name="Content Placeholder 34" descr="Column 3, box 1"/>
          <p:cNvSpPr>
            <a:spLocks noGrp="1"/>
          </p:cNvSpPr>
          <p:nvPr>
            <p:ph sz="quarter" idx="4294967295"/>
          </p:nvPr>
        </p:nvSpPr>
        <p:spPr>
          <a:xfrm>
            <a:off x="29029520" y="6040078"/>
            <a:ext cx="12267761" cy="9280408"/>
          </a:xfrm>
          <a:prstGeom prst="rect">
            <a:avLst/>
          </a:prstGeom>
        </p:spPr>
        <p:txBody>
          <a:bodyPr/>
          <a:lstStyle/>
          <a:p>
            <a:pPr marL="0" indent="0">
              <a:lnSpc>
                <a:spcPct val="100000"/>
              </a:lnSpc>
              <a:spcBef>
                <a:spcPts val="0"/>
              </a:spcBef>
              <a:buNone/>
            </a:pPr>
            <a:r>
              <a:rPr lang="en-GB" sz="3600" b="1" dirty="0"/>
              <a:t>Streets in Open Street Map</a:t>
            </a:r>
          </a:p>
          <a:p>
            <a:pPr marL="0" indent="0">
              <a:lnSpc>
                <a:spcPct val="100000"/>
              </a:lnSpc>
              <a:spcBef>
                <a:spcPts val="0"/>
              </a:spcBef>
              <a:buNone/>
            </a:pPr>
            <a:endParaRPr lang="en-GB" sz="3500" b="1" dirty="0"/>
          </a:p>
          <a:p>
            <a:pPr marL="0" indent="0" algn="just" rtl="0">
              <a:spcBef>
                <a:spcPts val="0"/>
              </a:spcBef>
              <a:spcAft>
                <a:spcPts val="0"/>
              </a:spcAft>
              <a:buNone/>
            </a:pPr>
            <a:r>
              <a:rPr lang="en-US" sz="2400" b="0" i="0" u="none" strike="noStrike" dirty="0">
                <a:solidFill>
                  <a:srgbClr val="000000"/>
                </a:solidFill>
                <a:effectLst/>
              </a:rPr>
              <a:t>OSM recommends a hierarchy for defining pedestrian routes. The overarching tag </a:t>
            </a:r>
            <a:r>
              <a:rPr lang="en-US" sz="2400" b="0" i="1" u="none" strike="noStrike" dirty="0">
                <a:solidFill>
                  <a:srgbClr val="000000"/>
                </a:solidFill>
                <a:effectLst/>
              </a:rPr>
              <a:t>“highway”=”footway”</a:t>
            </a:r>
            <a:r>
              <a:rPr lang="en-US" sz="2400" b="0" i="0" u="none" strike="noStrike" dirty="0">
                <a:solidFill>
                  <a:srgbClr val="000000"/>
                </a:solidFill>
                <a:effectLst/>
              </a:rPr>
              <a:t> should be applied to all pedestrian specific routes. The more specific </a:t>
            </a:r>
            <a:r>
              <a:rPr lang="en-US" sz="2400" b="0" i="1" u="none" strike="noStrike" dirty="0">
                <a:solidFill>
                  <a:srgbClr val="000000"/>
                </a:solidFill>
                <a:effectLst/>
              </a:rPr>
              <a:t>“footway”=“sidewalk” </a:t>
            </a:r>
            <a:r>
              <a:rPr lang="en-US" sz="2400" b="0" i="0" u="none" strike="noStrike" dirty="0">
                <a:solidFill>
                  <a:srgbClr val="000000"/>
                </a:solidFill>
                <a:effectLst/>
              </a:rPr>
              <a:t>tag identifies routes along sidewalks/pavements. Geometries with this tag map the ‘pavement </a:t>
            </a:r>
            <a:r>
              <a:rPr lang="en-US" sz="2400" b="0" i="0" u="none" strike="noStrike" dirty="0" err="1">
                <a:solidFill>
                  <a:srgbClr val="000000"/>
                </a:solidFill>
                <a:effectLst/>
              </a:rPr>
              <a:t>centre</a:t>
            </a:r>
            <a:r>
              <a:rPr lang="en-US" sz="2400" b="0" i="0" u="none" strike="noStrike" dirty="0">
                <a:solidFill>
                  <a:srgbClr val="000000"/>
                </a:solidFill>
                <a:effectLst/>
              </a:rPr>
              <a:t> line’.  Alternatively, road </a:t>
            </a:r>
            <a:r>
              <a:rPr lang="en-US" sz="2400" b="0" i="0" u="none" strike="noStrike" dirty="0" err="1">
                <a:solidFill>
                  <a:srgbClr val="000000"/>
                </a:solidFill>
                <a:effectLst/>
              </a:rPr>
              <a:t>centre</a:t>
            </a:r>
            <a:r>
              <a:rPr lang="en-US" sz="2400" b="0" i="0" u="none" strike="noStrike" dirty="0">
                <a:solidFill>
                  <a:srgbClr val="000000"/>
                </a:solidFill>
                <a:effectLst/>
              </a:rPr>
              <a:t> line geometries can be assigned the </a:t>
            </a:r>
            <a:r>
              <a:rPr lang="en-US" sz="2400" b="0" i="1" u="none" strike="noStrike" dirty="0">
                <a:solidFill>
                  <a:srgbClr val="000000"/>
                </a:solidFill>
                <a:effectLst/>
              </a:rPr>
              <a:t>“sidewalk”= “</a:t>
            </a:r>
            <a:r>
              <a:rPr lang="en-US" sz="2400" b="0" i="1" u="none" strike="noStrike" dirty="0" err="1">
                <a:solidFill>
                  <a:srgbClr val="000000"/>
                </a:solidFill>
                <a:effectLst/>
              </a:rPr>
              <a:t>both|left|right|no</a:t>
            </a:r>
            <a:r>
              <a:rPr lang="en-US" sz="2400" b="0" i="1" u="none" strike="noStrike" dirty="0">
                <a:solidFill>
                  <a:srgbClr val="000000"/>
                </a:solidFill>
                <a:effectLst/>
              </a:rPr>
              <a:t>”</a:t>
            </a:r>
            <a:r>
              <a:rPr lang="en-US" sz="2400" b="0" i="0" u="none" strike="noStrike" dirty="0">
                <a:solidFill>
                  <a:srgbClr val="000000"/>
                </a:solidFill>
                <a:effectLst/>
              </a:rPr>
              <a:t> tags, indicating the availability of pedestrian infrastructure without adding geometries to show its location.</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Whilst a street can be represented by a one-dimensional road </a:t>
            </a:r>
            <a:r>
              <a:rPr lang="en-US" sz="2400" b="0" i="0" u="none" strike="noStrike" dirty="0" err="1">
                <a:solidFill>
                  <a:srgbClr val="000000"/>
                </a:solidFill>
                <a:effectLst/>
              </a:rPr>
              <a:t>centre</a:t>
            </a:r>
            <a:r>
              <a:rPr lang="en-US" sz="2400" b="0" i="0" u="none" strike="noStrike" dirty="0">
                <a:solidFill>
                  <a:srgbClr val="000000"/>
                </a:solidFill>
                <a:effectLst/>
              </a:rPr>
              <a:t> line geometry, understanding a ‘place’ effectively requires capturing activities across two and three dimensions. Furthermore, one-dimension representations are insufficient for assessing increasingly contested urban street space allocation. Only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 associated with the tag </a:t>
            </a:r>
            <a:r>
              <a:rPr lang="en-US" sz="2400" b="0" i="1" u="none" strike="noStrike" dirty="0">
                <a:solidFill>
                  <a:srgbClr val="000000"/>
                </a:solidFill>
                <a:effectLst/>
              </a:rPr>
              <a:t>“footway”=“sidewalk”,</a:t>
            </a:r>
            <a:r>
              <a:rPr lang="en-US" sz="2400" b="0" i="0" u="none" strike="noStrike" dirty="0">
                <a:solidFill>
                  <a:srgbClr val="000000"/>
                </a:solidFill>
                <a:effectLst/>
              </a:rPr>
              <a:t> extend the one-dimensional representation of streets by distinguishing between sides of the road.</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We make an initial assessment of the availability of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 in OSM using a sample of 99 cities worldwide and compare this to the coverage of all ‘footways’ and of road </a:t>
            </a:r>
            <a:r>
              <a:rPr lang="en-US" sz="2400" b="0" i="0" u="none" strike="noStrike" dirty="0" err="1">
                <a:solidFill>
                  <a:srgbClr val="000000"/>
                </a:solidFill>
                <a:effectLst/>
              </a:rPr>
              <a:t>centre</a:t>
            </a:r>
            <a:r>
              <a:rPr lang="en-US" sz="2400" b="0" i="0" u="none" strike="noStrike" dirty="0">
                <a:solidFill>
                  <a:srgbClr val="000000"/>
                </a:solidFill>
                <a:effectLst/>
              </a:rPr>
              <a:t> lines (RCL) with ‘sidewalk’ tags. For each city we calculate the coverage of footways and sidewalk tagged geometries by dividing the total length of these geometries by twice the total length of the walkable road network, also downloaded from OSM.</a:t>
            </a:r>
            <a:endParaRPr lang="en-US" sz="2400" dirty="0">
              <a:effectLst/>
            </a:endParaRPr>
          </a:p>
          <a:p>
            <a:pPr algn="just" rtl="0">
              <a:spcBef>
                <a:spcPts val="0"/>
              </a:spcBef>
              <a:spcAft>
                <a:spcPts val="0"/>
              </a:spcAft>
            </a:pPr>
            <a:endParaRPr lang="en-US" sz="3500" dirty="0">
              <a:solidFill>
                <a:srgbClr val="000000"/>
              </a:solidFill>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3" name="Text Placeholder 32" descr="Contact details"/>
          <p:cNvSpPr>
            <a:spLocks noGrp="1"/>
          </p:cNvSpPr>
          <p:nvPr>
            <p:ph type="body" sz="quarter" idx="13"/>
          </p:nvPr>
        </p:nvSpPr>
        <p:spPr/>
        <p:txBody>
          <a:bodyPr>
            <a:normAutofit lnSpcReduction="10000"/>
          </a:bodyPr>
          <a:lstStyle/>
          <a:p>
            <a:r>
              <a:rPr lang="en-GB" dirty="0"/>
              <a:t>obi.sargoni.18@ucl.ac.uk</a:t>
            </a:r>
          </a:p>
          <a:p>
            <a:pPr>
              <a:spcBef>
                <a:spcPts val="0"/>
              </a:spcBef>
            </a:pPr>
            <a:r>
              <a:rPr lang="en-GB" dirty="0"/>
              <a:t>hannah.gumble.17@ucl.ac.uk</a:t>
            </a:r>
          </a:p>
          <a:p>
            <a:pPr>
              <a:spcBef>
                <a:spcPts val="0"/>
              </a:spcBef>
            </a:pPr>
            <a:r>
              <a:rPr lang="en-GB" dirty="0"/>
              <a:t>n.palominos@ucl.ac.uk</a:t>
            </a:r>
          </a:p>
        </p:txBody>
      </p:sp>
      <p:graphicFrame>
        <p:nvGraphicFramePr>
          <p:cNvPr id="23" name="Content Placeholder 6">
            <a:extLst>
              <a:ext uri="{FF2B5EF4-FFF2-40B4-BE49-F238E27FC236}">
                <a16:creationId xmlns:a16="http://schemas.microsoft.com/office/drawing/2014/main" id="{DDFEF867-55F2-46B4-A24C-22D56B5BEE2C}"/>
              </a:ext>
            </a:extLst>
          </p:cNvPr>
          <p:cNvGraphicFramePr>
            <a:graphicFrameLocks/>
          </p:cNvGraphicFramePr>
          <p:nvPr>
            <p:extLst>
              <p:ext uri="{D42A27DB-BD31-4B8C-83A1-F6EECF244321}">
                <p14:modId xmlns:p14="http://schemas.microsoft.com/office/powerpoint/2010/main" val="3950870658"/>
              </p:ext>
            </p:extLst>
          </p:nvPr>
        </p:nvGraphicFramePr>
        <p:xfrm>
          <a:off x="28613472" y="13828721"/>
          <a:ext cx="13103999" cy="3079749"/>
        </p:xfrm>
        <a:graphic>
          <a:graphicData uri="http://schemas.openxmlformats.org/drawingml/2006/table">
            <a:tbl>
              <a:tblPr/>
              <a:tblGrid>
                <a:gridCol w="6316608">
                  <a:extLst>
                    <a:ext uri="{9D8B030D-6E8A-4147-A177-3AD203B41FA5}">
                      <a16:colId xmlns:a16="http://schemas.microsoft.com/office/drawing/2014/main" val="2111255932"/>
                    </a:ext>
                  </a:extLst>
                </a:gridCol>
                <a:gridCol w="3300959">
                  <a:extLst>
                    <a:ext uri="{9D8B030D-6E8A-4147-A177-3AD203B41FA5}">
                      <a16:colId xmlns:a16="http://schemas.microsoft.com/office/drawing/2014/main" val="1964555212"/>
                    </a:ext>
                  </a:extLst>
                </a:gridCol>
                <a:gridCol w="3486432">
                  <a:extLst>
                    <a:ext uri="{9D8B030D-6E8A-4147-A177-3AD203B41FA5}">
                      <a16:colId xmlns:a16="http://schemas.microsoft.com/office/drawing/2014/main" val="3527645020"/>
                    </a:ext>
                  </a:extLst>
                </a:gridCol>
              </a:tblGrid>
              <a:tr h="800178">
                <a:tc>
                  <a:txBody>
                    <a:bodyPr/>
                    <a:lstStyle/>
                    <a:p>
                      <a:pPr algn="ctr" rtl="0" fontAlgn="t">
                        <a:spcBef>
                          <a:spcPts val="0"/>
                        </a:spcBef>
                        <a:spcAft>
                          <a:spcPts val="0"/>
                        </a:spcAft>
                      </a:pPr>
                      <a:r>
                        <a:rPr lang="en-US" sz="2000" b="1" i="0" u="none" strike="noStrike" dirty="0">
                          <a:solidFill>
                            <a:srgbClr val="000000"/>
                          </a:solidFill>
                          <a:effectLst/>
                          <a:latin typeface="+mn-lt"/>
                        </a:rPr>
                        <a:t>Walkable Road Centre Line Geometries</a:t>
                      </a:r>
                      <a:endParaRPr lang="en-US"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1" i="0" u="none" strike="noStrike" dirty="0">
                          <a:solidFill>
                            <a:srgbClr val="000000"/>
                          </a:solidFill>
                          <a:effectLst/>
                          <a:latin typeface="+mn-lt"/>
                        </a:rPr>
                        <a:t>Pavement Centre Lines</a:t>
                      </a:r>
                      <a:endParaRPr lang="en-GB"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US" sz="2000" b="1" i="0" u="none" strike="noStrike" dirty="0">
                          <a:solidFill>
                            <a:srgbClr val="000000"/>
                          </a:solidFill>
                          <a:effectLst/>
                          <a:latin typeface="+mn-lt"/>
                        </a:rPr>
                        <a:t>Road Centre Lines with Sidewalks</a:t>
                      </a:r>
                      <a:endParaRPr lang="en-US"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4640405"/>
                  </a:ext>
                </a:extLst>
              </a:tr>
              <a:tr h="2231133">
                <a:tc>
                  <a:txBody>
                    <a:bodyPr/>
                    <a:lstStyle/>
                    <a:p>
                      <a:pPr algn="ctr" rtl="0" fontAlgn="t">
                        <a:spcBef>
                          <a:spcPts val="0"/>
                        </a:spcBef>
                        <a:spcAft>
                          <a:spcPts val="0"/>
                        </a:spcAft>
                      </a:pPr>
                      <a:r>
                        <a:rPr lang="en-GB" sz="2000" b="0" i="0" u="none" strike="noStrike" dirty="0">
                          <a:solidFill>
                            <a:srgbClr val="000000"/>
                          </a:solidFill>
                          <a:effectLst/>
                          <a:latin typeface="+mn-lt"/>
                        </a:rPr>
                        <a:t>["highway"]["area"!~"yes"]</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["highway"!~"</a:t>
                      </a:r>
                      <a:r>
                        <a:rPr lang="en-GB" sz="2000" b="0" i="0" u="none" strike="noStrike" dirty="0" err="1">
                          <a:solidFill>
                            <a:srgbClr val="000000"/>
                          </a:solidFill>
                          <a:effectLst/>
                          <a:latin typeface="+mn-lt"/>
                        </a:rPr>
                        <a:t>abandoned|bus_guideway|construction</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cycleway|motor|planned|platform</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proposed|raceway|pedestrian|footway</a:t>
                      </a:r>
                      <a:r>
                        <a:rPr lang="en-GB" sz="2000" b="0" i="0" u="none" strike="noStrike" dirty="0">
                          <a:solidFill>
                            <a:srgbClr val="000000"/>
                          </a:solidFill>
                          <a:effectLst/>
                          <a:latin typeface="+mn-lt"/>
                        </a:rPr>
                        <a:t>"]</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[“footway”!~ “sidewalk”]</a:t>
                      </a:r>
                    </a:p>
                    <a:p>
                      <a:pPr algn="ctr" rtl="0" fontAlgn="t">
                        <a:spcBef>
                          <a:spcPts val="0"/>
                        </a:spcBef>
                        <a:spcAft>
                          <a:spcPts val="0"/>
                        </a:spcAft>
                      </a:pPr>
                      <a:r>
                        <a:rPr lang="en-GB" sz="2000" b="0" i="0" u="none" strike="noStrike" dirty="0">
                          <a:solidFill>
                            <a:srgbClr val="000000"/>
                          </a:solidFill>
                          <a:effectLst/>
                          <a:latin typeface="+mn-lt"/>
                        </a:rPr>
                        <a:t>["foot"!~"no"]["service"!~"private"]</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0" i="0" u="none" strike="noStrike" dirty="0">
                          <a:solidFill>
                            <a:srgbClr val="000000"/>
                          </a:solidFill>
                          <a:effectLst/>
                          <a:latin typeface="+mn-lt"/>
                        </a:rPr>
                        <a:t>“footway”=“sidewalk”</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0" i="0" u="none" strike="noStrike" dirty="0">
                          <a:solidFill>
                            <a:srgbClr val="000000"/>
                          </a:solidFill>
                          <a:effectLst/>
                          <a:latin typeface="+mn-lt"/>
                        </a:rPr>
                        <a:t>“sidewalk”= “</a:t>
                      </a:r>
                      <a:r>
                        <a:rPr lang="en-GB" sz="2000" b="0" i="0" u="none" strike="noStrike" dirty="0" err="1">
                          <a:solidFill>
                            <a:srgbClr val="000000"/>
                          </a:solidFill>
                          <a:effectLst/>
                          <a:latin typeface="+mn-lt"/>
                        </a:rPr>
                        <a:t>both|left|right</a:t>
                      </a:r>
                      <a:r>
                        <a:rPr lang="en-GB" sz="2000" b="0" i="0" u="none" strike="noStrike" dirty="0">
                          <a:solidFill>
                            <a:srgbClr val="000000"/>
                          </a:solidFill>
                          <a:effectLst/>
                          <a:latin typeface="+mn-lt"/>
                        </a:rPr>
                        <a:t>”]</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41126573"/>
                  </a:ext>
                </a:extLst>
              </a:tr>
            </a:tbl>
          </a:graphicData>
        </a:graphic>
      </p:graphicFrame>
      <p:pic>
        <p:nvPicPr>
          <p:cNvPr id="5" name="Picture 4" descr="Diagram&#10;&#10;Description automatically generated with medium confidence">
            <a:extLst>
              <a:ext uri="{FF2B5EF4-FFF2-40B4-BE49-F238E27FC236}">
                <a16:creationId xmlns:a16="http://schemas.microsoft.com/office/drawing/2014/main" id="{2C699F60-22E9-074F-A41B-5C37FDC1860C}"/>
              </a:ext>
            </a:extLst>
          </p:cNvPr>
          <p:cNvPicPr>
            <a:picLocks noChangeAspect="1"/>
          </p:cNvPicPr>
          <p:nvPr/>
        </p:nvPicPr>
        <p:blipFill>
          <a:blip r:embed="rId4"/>
          <a:stretch>
            <a:fillRect/>
          </a:stretch>
        </p:blipFill>
        <p:spPr>
          <a:xfrm>
            <a:off x="1430154" y="10202378"/>
            <a:ext cx="8132946" cy="3615094"/>
          </a:xfrm>
          <a:prstGeom prst="rect">
            <a:avLst/>
          </a:prstGeom>
        </p:spPr>
      </p:pic>
      <p:sp>
        <p:nvSpPr>
          <p:cNvPr id="20" name="TextBox 19">
            <a:extLst>
              <a:ext uri="{FF2B5EF4-FFF2-40B4-BE49-F238E27FC236}">
                <a16:creationId xmlns:a16="http://schemas.microsoft.com/office/drawing/2014/main" id="{12211D9C-855C-384E-89E8-6FDCF021B314}"/>
              </a:ext>
            </a:extLst>
          </p:cNvPr>
          <p:cNvSpPr txBox="1"/>
          <p:nvPr/>
        </p:nvSpPr>
        <p:spPr>
          <a:xfrm>
            <a:off x="1430155" y="9179340"/>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a16="http://schemas.microsoft.com/office/drawing/2014/main" id="{250E8B21-69C3-084C-8516-4547922B6615}"/>
              </a:ext>
            </a:extLst>
          </p:cNvPr>
          <p:cNvSpPr txBox="1"/>
          <p:nvPr/>
        </p:nvSpPr>
        <p:spPr>
          <a:xfrm>
            <a:off x="5579487" y="9181454"/>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en-US" b="1" dirty="0"/>
              <a:t>The spaces ‘between’ buildings.</a:t>
            </a:r>
          </a:p>
          <a:p>
            <a:endParaRPr lang="en-US" dirty="0"/>
          </a:p>
        </p:txBody>
      </p:sp>
      <p:sp>
        <p:nvSpPr>
          <p:cNvPr id="22" name="TextBox 21">
            <a:extLst>
              <a:ext uri="{FF2B5EF4-FFF2-40B4-BE49-F238E27FC236}">
                <a16:creationId xmlns:a16="http://schemas.microsoft.com/office/drawing/2014/main" id="{CF06F0F7-E2A7-9841-A28F-03A420ACA99B}"/>
              </a:ext>
            </a:extLst>
          </p:cNvPr>
          <p:cNvSpPr txBox="1"/>
          <p:nvPr/>
        </p:nvSpPr>
        <p:spPr>
          <a:xfrm>
            <a:off x="9728819" y="9170962"/>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a16="http://schemas.microsoft.com/office/drawing/2014/main" id="{35759E11-0821-A845-90FE-CF327EE18E7D}"/>
              </a:ext>
            </a:extLst>
          </p:cNvPr>
          <p:cNvSpPr txBox="1"/>
          <p:nvPr/>
        </p:nvSpPr>
        <p:spPr>
          <a:xfrm>
            <a:off x="1430154" y="8592567"/>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a16="http://schemas.microsoft.com/office/drawing/2014/main" id="{922D43FF-EA5C-4441-A7C7-A185691313C1}"/>
              </a:ext>
            </a:extLst>
          </p:cNvPr>
          <p:cNvSpPr txBox="1"/>
          <p:nvPr/>
        </p:nvSpPr>
        <p:spPr>
          <a:xfrm>
            <a:off x="5586012" y="8592567"/>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a16="http://schemas.microsoft.com/office/drawing/2014/main" id="{837AF24B-4411-DF42-9DE3-823EBEBB07F3}"/>
              </a:ext>
            </a:extLst>
          </p:cNvPr>
          <p:cNvSpPr txBox="1"/>
          <p:nvPr/>
        </p:nvSpPr>
        <p:spPr>
          <a:xfrm>
            <a:off x="9728819" y="8592567"/>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8" name="Picture 7">
            <a:extLst>
              <a:ext uri="{FF2B5EF4-FFF2-40B4-BE49-F238E27FC236}">
                <a16:creationId xmlns:a16="http://schemas.microsoft.com/office/drawing/2014/main" id="{5C9E1423-5AE1-0A42-ACA3-9A1D3BD36DB4}"/>
              </a:ext>
            </a:extLst>
          </p:cNvPr>
          <p:cNvPicPr>
            <a:picLocks noChangeAspect="1"/>
          </p:cNvPicPr>
          <p:nvPr/>
        </p:nvPicPr>
        <p:blipFill rotWithShape="1">
          <a:blip r:embed="rId5"/>
          <a:srcRect r="7907"/>
          <a:stretch/>
        </p:blipFill>
        <p:spPr>
          <a:xfrm>
            <a:off x="10206370" y="10262561"/>
            <a:ext cx="3130735" cy="3311304"/>
          </a:xfrm>
          <a:prstGeom prst="rect">
            <a:avLst/>
          </a:prstGeom>
        </p:spPr>
      </p:pic>
      <p:graphicFrame>
        <p:nvGraphicFramePr>
          <p:cNvPr id="14" name="Table 15">
            <a:extLst>
              <a:ext uri="{FF2B5EF4-FFF2-40B4-BE49-F238E27FC236}">
                <a16:creationId xmlns:a16="http://schemas.microsoft.com/office/drawing/2014/main" id="{28B663EF-9594-4A44-93E1-356934378C1D}"/>
              </a:ext>
            </a:extLst>
          </p:cNvPr>
          <p:cNvGraphicFramePr>
            <a:graphicFrameLocks noGrp="1"/>
          </p:cNvGraphicFramePr>
          <p:nvPr>
            <p:extLst>
              <p:ext uri="{D42A27DB-BD31-4B8C-83A1-F6EECF244321}">
                <p14:modId xmlns:p14="http://schemas.microsoft.com/office/powerpoint/2010/main" val="1745730137"/>
              </p:ext>
            </p:extLst>
          </p:nvPr>
        </p:nvGraphicFramePr>
        <p:xfrm>
          <a:off x="29760285" y="17241050"/>
          <a:ext cx="10859037" cy="3925538"/>
        </p:xfrm>
        <a:graphic>
          <a:graphicData uri="http://schemas.openxmlformats.org/drawingml/2006/table">
            <a:tbl>
              <a:tblPr firstRow="1" bandRow="1">
                <a:tableStyleId>{5940675A-B579-460E-94D1-54222C63F5DA}</a:tableStyleId>
              </a:tblPr>
              <a:tblGrid>
                <a:gridCol w="2171807">
                  <a:extLst>
                    <a:ext uri="{9D8B030D-6E8A-4147-A177-3AD203B41FA5}">
                      <a16:colId xmlns:a16="http://schemas.microsoft.com/office/drawing/2014/main" val="1674229130"/>
                    </a:ext>
                  </a:extLst>
                </a:gridCol>
                <a:gridCol w="1174920">
                  <a:extLst>
                    <a:ext uri="{9D8B030D-6E8A-4147-A177-3AD203B41FA5}">
                      <a16:colId xmlns:a16="http://schemas.microsoft.com/office/drawing/2014/main" val="2342566418"/>
                    </a:ext>
                  </a:extLst>
                </a:gridCol>
                <a:gridCol w="1827810">
                  <a:extLst>
                    <a:ext uri="{9D8B030D-6E8A-4147-A177-3AD203B41FA5}">
                      <a16:colId xmlns:a16="http://schemas.microsoft.com/office/drawing/2014/main" val="3775434042"/>
                    </a:ext>
                  </a:extLst>
                </a:gridCol>
                <a:gridCol w="2677216">
                  <a:extLst>
                    <a:ext uri="{9D8B030D-6E8A-4147-A177-3AD203B41FA5}">
                      <a16:colId xmlns:a16="http://schemas.microsoft.com/office/drawing/2014/main" val="197600848"/>
                    </a:ext>
                  </a:extLst>
                </a:gridCol>
                <a:gridCol w="3007284">
                  <a:extLst>
                    <a:ext uri="{9D8B030D-6E8A-4147-A177-3AD203B41FA5}">
                      <a16:colId xmlns:a16="http://schemas.microsoft.com/office/drawing/2014/main" val="1082662913"/>
                    </a:ext>
                  </a:extLst>
                </a:gridCol>
              </a:tblGrid>
              <a:tr h="557836">
                <a:tc>
                  <a:txBody>
                    <a:bodyPr/>
                    <a:lstStyle/>
                    <a:p>
                      <a:r>
                        <a:rPr lang="en-US" sz="2000" b="1" dirty="0"/>
                        <a:t>Region</a:t>
                      </a:r>
                    </a:p>
                  </a:txBody>
                  <a:tcPr/>
                </a:tc>
                <a:tc>
                  <a:txBody>
                    <a:bodyPr/>
                    <a:lstStyle/>
                    <a:p>
                      <a:r>
                        <a:rPr lang="en-US" sz="2000" b="1" dirty="0"/>
                        <a:t>N Cities</a:t>
                      </a:r>
                    </a:p>
                  </a:txBody>
                  <a:tcPr/>
                </a:tc>
                <a:tc>
                  <a:txBody>
                    <a:bodyPr/>
                    <a:lstStyle/>
                    <a:p>
                      <a:r>
                        <a:rPr lang="en-US" sz="2000" b="1" dirty="0"/>
                        <a:t>Footways Coverage</a:t>
                      </a:r>
                    </a:p>
                  </a:txBody>
                  <a:tcPr/>
                </a:tc>
                <a:tc>
                  <a:txBody>
                    <a:bodyPr/>
                    <a:lstStyle/>
                    <a:p>
                      <a:r>
                        <a:rPr lang="en-US" sz="2000" b="1" dirty="0"/>
                        <a:t>Pavement Centre Line Coverage</a:t>
                      </a:r>
                    </a:p>
                  </a:txBody>
                  <a:tcPr/>
                </a:tc>
                <a:tc>
                  <a:txBody>
                    <a:bodyPr/>
                    <a:lstStyle/>
                    <a:p>
                      <a:r>
                        <a:rPr lang="en-US" sz="2000" b="1" dirty="0"/>
                        <a:t>Road Centre Line with Sidewalks Coverage</a:t>
                      </a:r>
                    </a:p>
                  </a:txBody>
                  <a:tcPr/>
                </a:tc>
                <a:extLst>
                  <a:ext uri="{0D108BD9-81ED-4DB2-BD59-A6C34878D82A}">
                    <a16:rowId xmlns:a16="http://schemas.microsoft.com/office/drawing/2014/main" val="2498842218"/>
                  </a:ext>
                </a:extLst>
              </a:tr>
              <a:tr h="557836">
                <a:tc>
                  <a:txBody>
                    <a:bodyPr/>
                    <a:lstStyle/>
                    <a:p>
                      <a:r>
                        <a:rPr lang="en-US" sz="2000" dirty="0"/>
                        <a:t>US + Canada</a:t>
                      </a:r>
                    </a:p>
                  </a:txBody>
                  <a:tcPr/>
                </a:tc>
                <a:tc>
                  <a:txBody>
                    <a:bodyPr/>
                    <a:lstStyle/>
                    <a:p>
                      <a:r>
                        <a:rPr lang="en-US" sz="2000" dirty="0"/>
                        <a:t>57</a:t>
                      </a:r>
                    </a:p>
                  </a:txBody>
                  <a:tcPr/>
                </a:tc>
                <a:tc>
                  <a:txBody>
                    <a:bodyPr/>
                    <a:lstStyle/>
                    <a:p>
                      <a:r>
                        <a:rPr lang="en-US" sz="2000" dirty="0"/>
                        <a:t>0.124</a:t>
                      </a:r>
                    </a:p>
                  </a:txBody>
                  <a:tcPr/>
                </a:tc>
                <a:tc>
                  <a:txBody>
                    <a:bodyPr/>
                    <a:lstStyle/>
                    <a:p>
                      <a:r>
                        <a:rPr lang="en-US" sz="2000" dirty="0"/>
                        <a:t>0.084</a:t>
                      </a:r>
                    </a:p>
                  </a:txBody>
                  <a:tcPr/>
                </a:tc>
                <a:tc>
                  <a:txBody>
                    <a:bodyPr/>
                    <a:lstStyle/>
                    <a:p>
                      <a:r>
                        <a:rPr lang="en-US" sz="2000" dirty="0"/>
                        <a:t>0.042</a:t>
                      </a:r>
                    </a:p>
                  </a:txBody>
                  <a:tcPr/>
                </a:tc>
                <a:extLst>
                  <a:ext uri="{0D108BD9-81ED-4DB2-BD59-A6C34878D82A}">
                    <a16:rowId xmlns:a16="http://schemas.microsoft.com/office/drawing/2014/main" val="176332391"/>
                  </a:ext>
                </a:extLst>
              </a:tr>
              <a:tr h="557836">
                <a:tc>
                  <a:txBody>
                    <a:bodyPr/>
                    <a:lstStyle/>
                    <a:p>
                      <a:r>
                        <a:rPr lang="en-US" sz="2000" dirty="0"/>
                        <a:t>Europe</a:t>
                      </a:r>
                    </a:p>
                  </a:txBody>
                  <a:tcPr/>
                </a:tc>
                <a:tc>
                  <a:txBody>
                    <a:bodyPr/>
                    <a:lstStyle/>
                    <a:p>
                      <a:r>
                        <a:rPr lang="en-US" sz="2000" dirty="0"/>
                        <a:t>18</a:t>
                      </a:r>
                    </a:p>
                  </a:txBody>
                  <a:tcPr/>
                </a:tc>
                <a:tc>
                  <a:txBody>
                    <a:bodyPr/>
                    <a:lstStyle/>
                    <a:p>
                      <a:r>
                        <a:rPr lang="en-US" sz="2000" dirty="0"/>
                        <a:t>0.181</a:t>
                      </a:r>
                    </a:p>
                  </a:txBody>
                  <a:tcPr/>
                </a:tc>
                <a:tc>
                  <a:txBody>
                    <a:bodyPr/>
                    <a:lstStyle/>
                    <a:p>
                      <a:r>
                        <a:rPr lang="en-US" sz="2000" dirty="0"/>
                        <a:t>0.023</a:t>
                      </a:r>
                    </a:p>
                  </a:txBody>
                  <a:tcPr/>
                </a:tc>
                <a:tc>
                  <a:txBody>
                    <a:bodyPr/>
                    <a:lstStyle/>
                    <a:p>
                      <a:r>
                        <a:rPr lang="en-US" sz="2000" dirty="0"/>
                        <a:t>0.063</a:t>
                      </a:r>
                    </a:p>
                  </a:txBody>
                  <a:tcPr/>
                </a:tc>
                <a:extLst>
                  <a:ext uri="{0D108BD9-81ED-4DB2-BD59-A6C34878D82A}">
                    <a16:rowId xmlns:a16="http://schemas.microsoft.com/office/drawing/2014/main" val="1607049037"/>
                  </a:ext>
                </a:extLst>
              </a:tr>
              <a:tr h="702942">
                <a:tc>
                  <a:txBody>
                    <a:bodyPr/>
                    <a:lstStyle/>
                    <a:p>
                      <a:r>
                        <a:rPr lang="en-US" sz="2000" dirty="0"/>
                        <a:t>Brazil</a:t>
                      </a:r>
                    </a:p>
                  </a:txBody>
                  <a:tcPr/>
                </a:tc>
                <a:tc>
                  <a:txBody>
                    <a:bodyPr/>
                    <a:lstStyle/>
                    <a:p>
                      <a:r>
                        <a:rPr lang="en-US" sz="2000" dirty="0"/>
                        <a:t>10</a:t>
                      </a:r>
                    </a:p>
                  </a:txBody>
                  <a:tcPr/>
                </a:tc>
                <a:tc>
                  <a:txBody>
                    <a:bodyPr/>
                    <a:lstStyle/>
                    <a:p>
                      <a:r>
                        <a:rPr lang="en-US" sz="2000" dirty="0"/>
                        <a:t>0.026</a:t>
                      </a:r>
                    </a:p>
                  </a:txBody>
                  <a:tcPr/>
                </a:tc>
                <a:tc>
                  <a:txBody>
                    <a:bodyPr/>
                    <a:lstStyle/>
                    <a:p>
                      <a:r>
                        <a:rPr lang="en-US" sz="2000" dirty="0"/>
                        <a:t>0.004</a:t>
                      </a:r>
                    </a:p>
                  </a:txBody>
                  <a:tcPr/>
                </a:tc>
                <a:tc>
                  <a:txBody>
                    <a:bodyPr/>
                    <a:lstStyle/>
                    <a:p>
                      <a:r>
                        <a:rPr lang="en-US" sz="2000" dirty="0"/>
                        <a:t>0.016</a:t>
                      </a:r>
                    </a:p>
                  </a:txBody>
                  <a:tcPr/>
                </a:tc>
                <a:extLst>
                  <a:ext uri="{0D108BD9-81ED-4DB2-BD59-A6C34878D82A}">
                    <a16:rowId xmlns:a16="http://schemas.microsoft.com/office/drawing/2014/main" val="1313368830"/>
                  </a:ext>
                </a:extLst>
              </a:tr>
              <a:tr h="702942">
                <a:tc>
                  <a:txBody>
                    <a:bodyPr/>
                    <a:lstStyle/>
                    <a:p>
                      <a:r>
                        <a:rPr lang="en-US" sz="2000" dirty="0"/>
                        <a:t>Australia + New Zealand</a:t>
                      </a:r>
                    </a:p>
                  </a:txBody>
                  <a:tcPr/>
                </a:tc>
                <a:tc>
                  <a:txBody>
                    <a:bodyPr/>
                    <a:lstStyle/>
                    <a:p>
                      <a:r>
                        <a:rPr lang="en-US" sz="2000" dirty="0"/>
                        <a:t>9</a:t>
                      </a:r>
                    </a:p>
                  </a:txBody>
                  <a:tcPr/>
                </a:tc>
                <a:tc>
                  <a:txBody>
                    <a:bodyPr/>
                    <a:lstStyle/>
                    <a:p>
                      <a:r>
                        <a:rPr lang="en-US" sz="2000" dirty="0"/>
                        <a:t>0.082</a:t>
                      </a:r>
                    </a:p>
                  </a:txBody>
                  <a:tcPr/>
                </a:tc>
                <a:tc>
                  <a:txBody>
                    <a:bodyPr/>
                    <a:lstStyle/>
                    <a:p>
                      <a:r>
                        <a:rPr lang="en-US" sz="2000" dirty="0"/>
                        <a:t>0.001</a:t>
                      </a:r>
                    </a:p>
                  </a:txBody>
                  <a:tcPr/>
                </a:tc>
                <a:tc>
                  <a:txBody>
                    <a:bodyPr/>
                    <a:lstStyle/>
                    <a:p>
                      <a:r>
                        <a:rPr lang="en-US" sz="2000" dirty="0"/>
                        <a:t>0.010</a:t>
                      </a:r>
                    </a:p>
                  </a:txBody>
                  <a:tcPr/>
                </a:tc>
                <a:extLst>
                  <a:ext uri="{0D108BD9-81ED-4DB2-BD59-A6C34878D82A}">
                    <a16:rowId xmlns:a16="http://schemas.microsoft.com/office/drawing/2014/main" val="2476824239"/>
                  </a:ext>
                </a:extLst>
              </a:tr>
              <a:tr h="702942">
                <a:tc>
                  <a:txBody>
                    <a:bodyPr/>
                    <a:lstStyle/>
                    <a:p>
                      <a:r>
                        <a:rPr lang="en-US" sz="2000" dirty="0"/>
                        <a:t>China</a:t>
                      </a:r>
                    </a:p>
                  </a:txBody>
                  <a:tcPr/>
                </a:tc>
                <a:tc>
                  <a:txBody>
                    <a:bodyPr/>
                    <a:lstStyle/>
                    <a:p>
                      <a:r>
                        <a:rPr lang="en-US" sz="2000" dirty="0"/>
                        <a:t>5</a:t>
                      </a:r>
                    </a:p>
                  </a:txBody>
                  <a:tcPr/>
                </a:tc>
                <a:tc>
                  <a:txBody>
                    <a:bodyPr/>
                    <a:lstStyle/>
                    <a:p>
                      <a:r>
                        <a:rPr lang="en-US" sz="2000" dirty="0"/>
                        <a:t>0.037</a:t>
                      </a:r>
                    </a:p>
                  </a:txBody>
                  <a:tcPr/>
                </a:tc>
                <a:tc>
                  <a:txBody>
                    <a:bodyPr/>
                    <a:lstStyle/>
                    <a:p>
                      <a:r>
                        <a:rPr lang="en-US" sz="2000" dirty="0"/>
                        <a:t>0.008</a:t>
                      </a:r>
                    </a:p>
                  </a:txBody>
                  <a:tcPr/>
                </a:tc>
                <a:tc>
                  <a:txBody>
                    <a:bodyPr/>
                    <a:lstStyle/>
                    <a:p>
                      <a:r>
                        <a:rPr lang="en-US" sz="2000" dirty="0"/>
                        <a:t>0.004</a:t>
                      </a:r>
                    </a:p>
                  </a:txBody>
                  <a:tcPr/>
                </a:tc>
                <a:extLst>
                  <a:ext uri="{0D108BD9-81ED-4DB2-BD59-A6C34878D82A}">
                    <a16:rowId xmlns:a16="http://schemas.microsoft.com/office/drawing/2014/main" val="3116646973"/>
                  </a:ext>
                </a:extLst>
              </a:tr>
            </a:tbl>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9117" y="14681580"/>
            <a:ext cx="9128557" cy="3042852"/>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4353"/>
          <a:stretch/>
        </p:blipFill>
        <p:spPr>
          <a:xfrm>
            <a:off x="23684242" y="10922000"/>
            <a:ext cx="4407846" cy="4215964"/>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t="4353"/>
          <a:stretch/>
        </p:blipFill>
        <p:spPr>
          <a:xfrm>
            <a:off x="19458683" y="10922000"/>
            <a:ext cx="4407846" cy="4215964"/>
          </a:xfrm>
          <a:prstGeom prst="rect">
            <a:avLst/>
          </a:prstGeom>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t="4108"/>
          <a:stretch/>
        </p:blipFill>
        <p:spPr>
          <a:xfrm>
            <a:off x="19458683" y="6311900"/>
            <a:ext cx="4407846" cy="4226756"/>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t="4108"/>
          <a:stretch/>
        </p:blipFill>
        <p:spPr>
          <a:xfrm>
            <a:off x="23684242" y="6311899"/>
            <a:ext cx="4407846" cy="4226757"/>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20295" y="17553452"/>
            <a:ext cx="6334669" cy="3167335"/>
          </a:xfrm>
          <a:prstGeom prst="rect">
            <a:avLst/>
          </a:prstGeom>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020295" y="24279212"/>
            <a:ext cx="6334669" cy="3167335"/>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20296" y="20916332"/>
            <a:ext cx="6334669" cy="3167335"/>
          </a:xfrm>
          <a:prstGeom prst="rect">
            <a:avLst/>
          </a:prstGeom>
        </p:spPr>
      </p:pic>
      <p:sp>
        <p:nvSpPr>
          <p:cNvPr id="9" name="TextBox 8"/>
          <p:cNvSpPr txBox="1"/>
          <p:nvPr/>
        </p:nvSpPr>
        <p:spPr>
          <a:xfrm>
            <a:off x="19589601" y="5978951"/>
            <a:ext cx="2036135" cy="400110"/>
          </a:xfrm>
          <a:prstGeom prst="rect">
            <a:avLst/>
          </a:prstGeom>
          <a:noFill/>
        </p:spPr>
        <p:txBody>
          <a:bodyPr wrap="none" rtlCol="0">
            <a:spAutoFit/>
          </a:bodyPr>
          <a:lstStyle/>
          <a:p>
            <a:r>
              <a:rPr lang="en-US" sz="2000" dirty="0"/>
              <a:t>1. San Jose, US</a:t>
            </a:r>
          </a:p>
        </p:txBody>
      </p:sp>
      <p:sp>
        <p:nvSpPr>
          <p:cNvPr id="38" name="TextBox 37"/>
          <p:cNvSpPr txBox="1"/>
          <p:nvPr/>
        </p:nvSpPr>
        <p:spPr>
          <a:xfrm>
            <a:off x="23866529" y="5978951"/>
            <a:ext cx="2160143" cy="400110"/>
          </a:xfrm>
          <a:prstGeom prst="rect">
            <a:avLst/>
          </a:prstGeom>
          <a:noFill/>
        </p:spPr>
        <p:txBody>
          <a:bodyPr wrap="none" rtlCol="0">
            <a:spAutoFit/>
          </a:bodyPr>
          <a:lstStyle/>
          <a:p>
            <a:r>
              <a:rPr lang="en-US" sz="2000" dirty="0"/>
              <a:t>2. Vancouver, CA</a:t>
            </a:r>
          </a:p>
        </p:txBody>
      </p:sp>
      <p:sp>
        <p:nvSpPr>
          <p:cNvPr id="41" name="TextBox 40"/>
          <p:cNvSpPr txBox="1"/>
          <p:nvPr/>
        </p:nvSpPr>
        <p:spPr>
          <a:xfrm>
            <a:off x="23866528" y="10589118"/>
            <a:ext cx="1822935" cy="400110"/>
          </a:xfrm>
          <a:prstGeom prst="rect">
            <a:avLst/>
          </a:prstGeom>
          <a:noFill/>
        </p:spPr>
        <p:txBody>
          <a:bodyPr wrap="none" rtlCol="0">
            <a:spAutoFit/>
          </a:bodyPr>
          <a:lstStyle/>
          <a:p>
            <a:r>
              <a:rPr lang="en-US" sz="2000" dirty="0"/>
              <a:t>4. London, CA</a:t>
            </a:r>
          </a:p>
        </p:txBody>
      </p:sp>
      <p:sp>
        <p:nvSpPr>
          <p:cNvPr id="42" name="TextBox 41"/>
          <p:cNvSpPr txBox="1"/>
          <p:nvPr/>
        </p:nvSpPr>
        <p:spPr>
          <a:xfrm>
            <a:off x="19640969" y="10589118"/>
            <a:ext cx="1838965" cy="400110"/>
          </a:xfrm>
          <a:prstGeom prst="rect">
            <a:avLst/>
          </a:prstGeom>
          <a:noFill/>
        </p:spPr>
        <p:txBody>
          <a:bodyPr wrap="none" rtlCol="0">
            <a:spAutoFit/>
          </a:bodyPr>
          <a:lstStyle/>
          <a:p>
            <a:r>
              <a:rPr lang="en-US" sz="2000" dirty="0"/>
              <a:t>3. Raleigh, US</a:t>
            </a:r>
          </a:p>
        </p:txBody>
      </p:sp>
      <p:pic>
        <p:nvPicPr>
          <p:cNvPr id="54" name="Picture 53" descr="Chart, histogram&#10;&#10;Description automatically generated">
            <a:extLst>
              <a:ext uri="{FF2B5EF4-FFF2-40B4-BE49-F238E27FC236}">
                <a16:creationId xmlns:a16="http://schemas.microsoft.com/office/drawing/2014/main" id="{24810790-37ED-44D1-8654-423C41A5ABC6}"/>
              </a:ext>
            </a:extLst>
          </p:cNvPr>
          <p:cNvPicPr>
            <a:picLocks noChangeAspect="1"/>
          </p:cNvPicPr>
          <p:nvPr/>
        </p:nvPicPr>
        <p:blipFill>
          <a:blip r:embed="rId14"/>
          <a:stretch>
            <a:fillRect/>
          </a:stretch>
        </p:blipFill>
        <p:spPr>
          <a:xfrm>
            <a:off x="14951729" y="19360951"/>
            <a:ext cx="6296164" cy="8185014"/>
          </a:xfrm>
          <a:prstGeom prst="rect">
            <a:avLst/>
          </a:prstGeom>
        </p:spPr>
      </p:pic>
      <p:sp>
        <p:nvSpPr>
          <p:cNvPr id="59" name="TextBox 58">
            <a:extLst>
              <a:ext uri="{FF2B5EF4-FFF2-40B4-BE49-F238E27FC236}">
                <a16:creationId xmlns:a16="http://schemas.microsoft.com/office/drawing/2014/main" id="{B8993C5F-CC9A-422A-8CF2-411DA5E6D36A}"/>
              </a:ext>
            </a:extLst>
          </p:cNvPr>
          <p:cNvSpPr txBox="1"/>
          <p:nvPr/>
        </p:nvSpPr>
        <p:spPr>
          <a:xfrm>
            <a:off x="15130594" y="18405679"/>
            <a:ext cx="6296163" cy="923330"/>
          </a:xfrm>
          <a:prstGeom prst="rect">
            <a:avLst/>
          </a:prstGeom>
          <a:noFill/>
        </p:spPr>
        <p:txBody>
          <a:bodyPr wrap="square" rtlCol="0">
            <a:spAutoFit/>
          </a:bodyPr>
          <a:lstStyle/>
          <a:p>
            <a:r>
              <a:rPr lang="en-GB" sz="1800" b="1" dirty="0"/>
              <a:t>Comparing coverage of</a:t>
            </a:r>
          </a:p>
          <a:p>
            <a:r>
              <a:rPr lang="en-GB" sz="1800" b="1" dirty="0"/>
              <a:t>“highway”=“footway” and “footway”=“sidewalk”</a:t>
            </a:r>
          </a:p>
          <a:p>
            <a:pPr marL="0" indent="0">
              <a:spcBef>
                <a:spcPts val="0"/>
              </a:spcBef>
              <a:buNone/>
            </a:pPr>
            <a:endParaRPr lang="en-GB" sz="1800" b="1" dirty="0"/>
          </a:p>
        </p:txBody>
      </p:sp>
      <p:pic>
        <p:nvPicPr>
          <p:cNvPr id="60" name="Picture 59">
            <a:extLst>
              <a:ext uri="{FF2B5EF4-FFF2-40B4-BE49-F238E27FC236}">
                <a16:creationId xmlns:a16="http://schemas.microsoft.com/office/drawing/2014/main" id="{3B66EAEB-897F-4041-A02E-E5993F8B814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366950" y="28390994"/>
            <a:ext cx="1311353" cy="1793929"/>
          </a:xfrm>
          <a:prstGeom prst="rect">
            <a:avLst/>
          </a:prstGeom>
        </p:spPr>
      </p:pic>
      <p:sp>
        <p:nvSpPr>
          <p:cNvPr id="61" name="Content Placeholder 34" descr="Column 3, box 1">
            <a:extLst>
              <a:ext uri="{FF2B5EF4-FFF2-40B4-BE49-F238E27FC236}">
                <a16:creationId xmlns:a16="http://schemas.microsoft.com/office/drawing/2014/main" id="{CD360EF6-6A45-4DB7-BC53-561D7B56593E}"/>
              </a:ext>
            </a:extLst>
          </p:cNvPr>
          <p:cNvSpPr txBox="1">
            <a:spLocks/>
          </p:cNvSpPr>
          <p:nvPr/>
        </p:nvSpPr>
        <p:spPr>
          <a:xfrm>
            <a:off x="29108283" y="21932522"/>
            <a:ext cx="12267761" cy="4950838"/>
          </a:xfrm>
          <a:prstGeom prst="rect">
            <a:avLst/>
          </a:prstGeom>
        </p:spPr>
        <p:txBody>
          <a:bodyPr/>
          <a:lst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a:lstStyle>
          <a:p>
            <a:pPr marL="0" indent="0" algn="just">
              <a:buNone/>
            </a:pPr>
            <a:r>
              <a:rPr lang="en-GB" sz="3600" b="1" dirty="0"/>
              <a:t>Conclusions</a:t>
            </a:r>
          </a:p>
          <a:p>
            <a:pPr marL="0" indent="0" algn="just">
              <a:buNone/>
            </a:pPr>
            <a:r>
              <a:rPr lang="en-GB" sz="2400" dirty="0"/>
              <a:t>Overall we that OSM lacks data on pedestrian specific routes as evidenced by the low coverage values. At best, the length of pavement centre line geometries mapped in OSM reaches around 40% of the mapping potential (assuming that both sides of every walkable road have a sidewalk), which we observe for San Jose, US and Vancouver, CA.</a:t>
            </a:r>
          </a:p>
          <a:p>
            <a:pPr marL="0" indent="0" algn="just">
              <a:buNone/>
            </a:pPr>
            <a:r>
              <a:rPr lang="en-GB" sz="2400" dirty="0"/>
              <a:t>The large differences in coverage of </a:t>
            </a:r>
            <a:r>
              <a:rPr lang="en-GB" sz="2400" i="1" dirty="0"/>
              <a:t>“highway”=“footway” </a:t>
            </a:r>
            <a:r>
              <a:rPr lang="en-GB" sz="2400" dirty="0"/>
              <a:t>and </a:t>
            </a:r>
            <a:r>
              <a:rPr lang="en-GB" sz="2400" i="1" dirty="0"/>
              <a:t>“footway”=“sidewalk”</a:t>
            </a:r>
            <a:r>
              <a:rPr lang="en-GB" sz="2400" dirty="0"/>
              <a:t> features, show in the figure to the left  could be due to a lack of detailed tagging of geometries to distinguish between all pedestrian routes and those specifically on sidewalks or the city having a large amount mapped of pedestrian only paths such as those through parks. While this distinction is not critical for routing purposes, assessing the competing demands on street space requires distinguishing pedestrian paths in pedestrian only spaces from those along city street shares with many other transport modes.</a:t>
            </a:r>
          </a:p>
        </p:txBody>
      </p:sp>
      <p:cxnSp>
        <p:nvCxnSpPr>
          <p:cNvPr id="63" name="Connector: Curved 62">
            <a:extLst>
              <a:ext uri="{FF2B5EF4-FFF2-40B4-BE49-F238E27FC236}">
                <a16:creationId xmlns:a16="http://schemas.microsoft.com/office/drawing/2014/main" id="{09485724-2C8E-490C-8047-26CB05C63E02}"/>
              </a:ext>
            </a:extLst>
          </p:cNvPr>
          <p:cNvCxnSpPr>
            <a:cxnSpLocks/>
            <a:stCxn id="2" idx="0"/>
            <a:endCxn id="8" idx="2"/>
          </p:cNvCxnSpPr>
          <p:nvPr/>
        </p:nvCxnSpPr>
        <p:spPr>
          <a:xfrm rot="5400000" flipH="1" flipV="1">
            <a:off x="8883710" y="11793552"/>
            <a:ext cx="1107715" cy="466834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8A69F21-E5FE-499B-8955-F321F705F786}"/>
              </a:ext>
            </a:extLst>
          </p:cNvPr>
          <p:cNvSpPr txBox="1"/>
          <p:nvPr/>
        </p:nvSpPr>
        <p:spPr>
          <a:xfrm>
            <a:off x="3059734" y="17736624"/>
            <a:ext cx="1988223" cy="369332"/>
          </a:xfrm>
          <a:prstGeom prst="rect">
            <a:avLst/>
          </a:prstGeom>
          <a:noFill/>
        </p:spPr>
        <p:txBody>
          <a:bodyPr wrap="square" rtlCol="0">
            <a:spAutoFit/>
          </a:bodyPr>
          <a:lstStyle/>
          <a:p>
            <a:pPr algn="ctr"/>
            <a:r>
              <a:rPr lang="en-GB" dirty="0"/>
              <a:t>Buildings</a:t>
            </a:r>
          </a:p>
        </p:txBody>
      </p:sp>
      <p:sp>
        <p:nvSpPr>
          <p:cNvPr id="65" name="TextBox 64">
            <a:extLst>
              <a:ext uri="{FF2B5EF4-FFF2-40B4-BE49-F238E27FC236}">
                <a16:creationId xmlns:a16="http://schemas.microsoft.com/office/drawing/2014/main" id="{AF3FE87D-2275-4888-B117-BBE77EACE5AD}"/>
              </a:ext>
            </a:extLst>
          </p:cNvPr>
          <p:cNvSpPr txBox="1"/>
          <p:nvPr/>
        </p:nvSpPr>
        <p:spPr>
          <a:xfrm>
            <a:off x="5942326" y="17747587"/>
            <a:ext cx="2322138" cy="369332"/>
          </a:xfrm>
          <a:prstGeom prst="rect">
            <a:avLst/>
          </a:prstGeom>
          <a:noFill/>
        </p:spPr>
        <p:txBody>
          <a:bodyPr wrap="square" rtlCol="0">
            <a:spAutoFit/>
          </a:bodyPr>
          <a:lstStyle/>
          <a:p>
            <a:pPr algn="ctr"/>
            <a:r>
              <a:rPr lang="en-GB" dirty="0"/>
              <a:t>Road Centre Lines</a:t>
            </a:r>
          </a:p>
        </p:txBody>
      </p:sp>
      <p:sp>
        <p:nvSpPr>
          <p:cNvPr id="66" name="TextBox 65">
            <a:extLst>
              <a:ext uri="{FF2B5EF4-FFF2-40B4-BE49-F238E27FC236}">
                <a16:creationId xmlns:a16="http://schemas.microsoft.com/office/drawing/2014/main" id="{48B94F5A-E7A5-4500-ADDD-A30708C473ED}"/>
              </a:ext>
            </a:extLst>
          </p:cNvPr>
          <p:cNvSpPr txBox="1"/>
          <p:nvPr/>
        </p:nvSpPr>
        <p:spPr>
          <a:xfrm>
            <a:off x="9244556" y="17736624"/>
            <a:ext cx="3130735" cy="369332"/>
          </a:xfrm>
          <a:prstGeom prst="rect">
            <a:avLst/>
          </a:prstGeom>
          <a:noFill/>
        </p:spPr>
        <p:txBody>
          <a:bodyPr wrap="square" rtlCol="0">
            <a:spAutoFit/>
          </a:bodyPr>
          <a:lstStyle/>
          <a:p>
            <a:pPr algn="ctr"/>
            <a:r>
              <a:rPr lang="en-GB" dirty="0"/>
              <a:t>Pavement Centre Lines</a:t>
            </a:r>
          </a:p>
        </p:txBody>
      </p:sp>
    </p:spTree>
    <p:extLst>
      <p:ext uri="{BB962C8B-B14F-4D97-AF65-F5344CB8AC3E}">
        <p14:creationId xmlns:p14="http://schemas.microsoft.com/office/powerpoint/2010/main" val="355267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2AE24469-F3DD-4F59-8FDF-4B9C45476309}"/>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34C1DAE4-8381-4943-8ECE-2E200C72CAC0}"/>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85C2F027-75A0-456B-BBE8-6D18066E5BD6}"/>
              </a:ext>
            </a:extLst>
          </p:cNvPr>
          <p:cNvSpPr>
            <a:spLocks noGrp="1"/>
          </p:cNvSpPr>
          <p:nvPr>
            <p:ph type="body" sz="quarter" idx="11"/>
          </p:nvPr>
        </p:nvSpPr>
        <p:spPr/>
        <p:txBody>
          <a:bodyPr/>
          <a:lstStyle/>
          <a:p>
            <a:endParaRPr lang="en-GB"/>
          </a:p>
        </p:txBody>
      </p:sp>
      <p:sp>
        <p:nvSpPr>
          <p:cNvPr id="5" name="Text Placeholder 4" descr="Exclusion area ">
            <a:extLst>
              <a:ext uri="{FF2B5EF4-FFF2-40B4-BE49-F238E27FC236}">
                <a16:creationId xmlns:a16="http://schemas.microsoft.com/office/drawing/2014/main" id="{925229DE-0ABA-411B-AE58-4CE50E80D8A6}"/>
              </a:ext>
            </a:extLst>
          </p:cNvPr>
          <p:cNvSpPr>
            <a:spLocks noGrp="1"/>
          </p:cNvSpPr>
          <p:nvPr>
            <p:ph type="body" sz="quarter" idx="14"/>
          </p:nvPr>
        </p:nvSpPr>
        <p:spPr/>
        <p:txBody>
          <a:bodyPr/>
          <a:lstStyle/>
          <a:p>
            <a:endParaRPr lang="en-GB"/>
          </a:p>
        </p:txBody>
      </p:sp>
      <p:sp>
        <p:nvSpPr>
          <p:cNvPr id="6" name="Text Placeholder 5" descr="Contact details">
            <a:extLst>
              <a:ext uri="{FF2B5EF4-FFF2-40B4-BE49-F238E27FC236}">
                <a16:creationId xmlns:a16="http://schemas.microsoft.com/office/drawing/2014/main" id="{DCA0955B-0A6A-455A-8066-14B642A1BBFC}"/>
              </a:ext>
            </a:extLst>
          </p:cNvPr>
          <p:cNvSpPr>
            <a:spLocks noGrp="1"/>
          </p:cNvSpPr>
          <p:nvPr>
            <p:ph type="body" sz="quarter" idx="13"/>
          </p:nvPr>
        </p:nvSpPr>
        <p:spPr/>
        <p:txBody>
          <a:bodyPr/>
          <a:lstStyle/>
          <a:p>
            <a:endParaRPr lang="en-GB" dirty="0"/>
          </a:p>
        </p:txBody>
      </p:sp>
      <p:sp>
        <p:nvSpPr>
          <p:cNvPr id="7" name="Text Placeholder 6" descr="Collaborator logos">
            <a:extLst>
              <a:ext uri="{FF2B5EF4-FFF2-40B4-BE49-F238E27FC236}">
                <a16:creationId xmlns:a16="http://schemas.microsoft.com/office/drawing/2014/main" id="{2CD7F04F-3E26-43A3-91EC-0B41DD73E81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0081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13EBB2E3-80E7-42B4-8A41-DDE0EEE776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B54BEA7-E191-40F3-A771-9E1D6CF4D088}"/>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9D8E1947-B9A0-4626-86EE-513C681E665E}"/>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86C98BDA-91C9-468E-803D-BA6A1AEFAE2B}"/>
              </a:ext>
            </a:extLst>
          </p:cNvPr>
          <p:cNvSpPr>
            <a:spLocks noGrp="1"/>
          </p:cNvSpPr>
          <p:nvPr>
            <p:ph type="body" sz="quarter" idx="14"/>
          </p:nvPr>
        </p:nvSpPr>
        <p:spPr/>
        <p:txBody>
          <a:bodyPr/>
          <a:lstStyle/>
          <a:p>
            <a:endParaRPr lang="en-GB"/>
          </a:p>
        </p:txBody>
      </p:sp>
      <p:sp>
        <p:nvSpPr>
          <p:cNvPr id="6" name="Content Placeholder 5" descr="Column 1">
            <a:extLst>
              <a:ext uri="{FF2B5EF4-FFF2-40B4-BE49-F238E27FC236}">
                <a16:creationId xmlns:a16="http://schemas.microsoft.com/office/drawing/2014/main" id="{BB3620F3-C73F-4995-A0C3-F66BB9FFF08D}"/>
              </a:ext>
            </a:extLst>
          </p:cNvPr>
          <p:cNvSpPr>
            <a:spLocks noGrp="1"/>
          </p:cNvSpPr>
          <p:nvPr>
            <p:ph sz="quarter" idx="15"/>
          </p:nvPr>
        </p:nvSpPr>
        <p:spPr/>
        <p:txBody>
          <a:bodyPr/>
          <a:lstStyle/>
          <a:p>
            <a:endParaRPr lang="en-GB"/>
          </a:p>
        </p:txBody>
      </p:sp>
      <p:sp>
        <p:nvSpPr>
          <p:cNvPr id="7" name="Content Placeholder 6" descr="Column 2">
            <a:extLst>
              <a:ext uri="{FF2B5EF4-FFF2-40B4-BE49-F238E27FC236}">
                <a16:creationId xmlns:a16="http://schemas.microsoft.com/office/drawing/2014/main" id="{D0AB2611-10AF-4AA7-AC03-3574B9910AA2}"/>
              </a:ext>
            </a:extLst>
          </p:cNvPr>
          <p:cNvSpPr>
            <a:spLocks noGrp="1"/>
          </p:cNvSpPr>
          <p:nvPr>
            <p:ph sz="quarter" idx="16"/>
          </p:nvPr>
        </p:nvSpPr>
        <p:spPr/>
        <p:txBody>
          <a:bodyPr/>
          <a:lstStyle/>
          <a:p>
            <a:endParaRPr lang="en-GB" dirty="0"/>
          </a:p>
        </p:txBody>
      </p:sp>
      <p:sp>
        <p:nvSpPr>
          <p:cNvPr id="8" name="Content Placeholder 7" descr="Column 3">
            <a:extLst>
              <a:ext uri="{FF2B5EF4-FFF2-40B4-BE49-F238E27FC236}">
                <a16:creationId xmlns:a16="http://schemas.microsoft.com/office/drawing/2014/main" id="{F867C7AF-98D7-4D60-AF6D-5C893A9FD01E}"/>
              </a:ext>
            </a:extLst>
          </p:cNvPr>
          <p:cNvSpPr>
            <a:spLocks noGrp="1"/>
          </p:cNvSpPr>
          <p:nvPr>
            <p:ph sz="quarter" idx="17"/>
          </p:nvPr>
        </p:nvSpPr>
        <p:spPr/>
        <p:txBody>
          <a:bodyPr/>
          <a:lstStyle/>
          <a:p>
            <a:endParaRPr lang="en-GB"/>
          </a:p>
        </p:txBody>
      </p:sp>
      <p:sp>
        <p:nvSpPr>
          <p:cNvPr id="9" name="Content Placeholder 8" descr="Column 4">
            <a:extLst>
              <a:ext uri="{FF2B5EF4-FFF2-40B4-BE49-F238E27FC236}">
                <a16:creationId xmlns:a16="http://schemas.microsoft.com/office/drawing/2014/main" id="{3CB8664F-B400-4F05-805E-D5547AC00401}"/>
              </a:ext>
            </a:extLst>
          </p:cNvPr>
          <p:cNvSpPr>
            <a:spLocks noGrp="1"/>
          </p:cNvSpPr>
          <p:nvPr>
            <p:ph sz="quarter" idx="18"/>
          </p:nvPr>
        </p:nvSpPr>
        <p:spPr/>
        <p:txBody>
          <a:bodyPr/>
          <a:lstStyle/>
          <a:p>
            <a:endParaRPr lang="en-GB"/>
          </a:p>
        </p:txBody>
      </p:sp>
      <p:sp>
        <p:nvSpPr>
          <p:cNvPr id="10" name="Text Placeholder 9" descr="Contact details">
            <a:extLst>
              <a:ext uri="{FF2B5EF4-FFF2-40B4-BE49-F238E27FC236}">
                <a16:creationId xmlns:a16="http://schemas.microsoft.com/office/drawing/2014/main" id="{3D3DC596-07DF-4CB2-94AB-F5E6A4B5328D}"/>
              </a:ext>
            </a:extLst>
          </p:cNvPr>
          <p:cNvSpPr>
            <a:spLocks noGrp="1"/>
          </p:cNvSpPr>
          <p:nvPr>
            <p:ph type="body" sz="quarter" idx="13"/>
          </p:nvPr>
        </p:nvSpPr>
        <p:spPr/>
        <p:txBody>
          <a:bodyPr/>
          <a:lstStyle/>
          <a:p>
            <a:endParaRPr lang="en-GB"/>
          </a:p>
        </p:txBody>
      </p:sp>
      <p:sp>
        <p:nvSpPr>
          <p:cNvPr id="11" name="Text Placeholder 10" descr="Collaborator logos">
            <a:extLst>
              <a:ext uri="{FF2B5EF4-FFF2-40B4-BE49-F238E27FC236}">
                <a16:creationId xmlns:a16="http://schemas.microsoft.com/office/drawing/2014/main" id="{56354D8E-1D33-4E3F-9ADE-0BD8D63B5C5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624480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8A039979-1615-49EB-9A14-1C0FAD24EA5C}"/>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F1C77D4F-FFC9-4BD9-B08E-D1ACAE7D96BE}"/>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F41719C4-35D8-446A-8F80-007F94EDE65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972D17EC-3C4F-40A7-A687-F8CDD55489AF}"/>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id="{F99C95CC-1C88-46D6-AB2F-438C38FABE5E}"/>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id="{D9386293-D544-4360-AC60-CF7475A41A9F}"/>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id="{25614CDF-EDBF-49E6-935D-B37AFEE014D2}"/>
              </a:ext>
            </a:extLst>
          </p:cNvPr>
          <p:cNvSpPr>
            <a:spLocks noGrp="1"/>
          </p:cNvSpPr>
          <p:nvPr>
            <p:ph sz="quarter" idx="21"/>
          </p:nvPr>
        </p:nvSpPr>
        <p:spPr/>
        <p:txBody>
          <a:bodyPr/>
          <a:lstStyle/>
          <a:p>
            <a:endParaRPr lang="en-GB"/>
          </a:p>
        </p:txBody>
      </p:sp>
      <p:sp>
        <p:nvSpPr>
          <p:cNvPr id="9" name="Content Placeholder 8" descr="Column 2, Central main panel">
            <a:extLst>
              <a:ext uri="{FF2B5EF4-FFF2-40B4-BE49-F238E27FC236}">
                <a16:creationId xmlns:a16="http://schemas.microsoft.com/office/drawing/2014/main" id="{4D59BC62-2669-4B43-93D7-9C36FEFE0F5A}"/>
              </a:ext>
            </a:extLst>
          </p:cNvPr>
          <p:cNvSpPr>
            <a:spLocks noGrp="1"/>
          </p:cNvSpPr>
          <p:nvPr>
            <p:ph sz="quarter" idx="16"/>
          </p:nvPr>
        </p:nvSpPr>
        <p:spPr/>
        <p:txBody>
          <a:bodyPr/>
          <a:lstStyle/>
          <a:p>
            <a:endParaRPr lang="en-GB"/>
          </a:p>
        </p:txBody>
      </p:sp>
      <p:sp>
        <p:nvSpPr>
          <p:cNvPr id="10" name="Content Placeholder 9" descr="Column 3, box 1">
            <a:extLst>
              <a:ext uri="{FF2B5EF4-FFF2-40B4-BE49-F238E27FC236}">
                <a16:creationId xmlns:a16="http://schemas.microsoft.com/office/drawing/2014/main" id="{910B44EB-DE21-4811-AA6C-49CB8648A83E}"/>
              </a:ext>
            </a:extLst>
          </p:cNvPr>
          <p:cNvSpPr>
            <a:spLocks noGrp="1"/>
          </p:cNvSpPr>
          <p:nvPr>
            <p:ph sz="quarter" idx="22"/>
          </p:nvPr>
        </p:nvSpPr>
        <p:spPr/>
        <p:txBody>
          <a:bodyPr/>
          <a:lstStyle/>
          <a:p>
            <a:endParaRPr lang="en-GB"/>
          </a:p>
        </p:txBody>
      </p:sp>
      <p:sp>
        <p:nvSpPr>
          <p:cNvPr id="11" name="Content Placeholder 10" descr="Column 3, box 2">
            <a:extLst>
              <a:ext uri="{FF2B5EF4-FFF2-40B4-BE49-F238E27FC236}">
                <a16:creationId xmlns:a16="http://schemas.microsoft.com/office/drawing/2014/main" id="{5992438B-9C08-41A4-BAED-FD7E06A5D198}"/>
              </a:ext>
            </a:extLst>
          </p:cNvPr>
          <p:cNvSpPr>
            <a:spLocks noGrp="1"/>
          </p:cNvSpPr>
          <p:nvPr>
            <p:ph sz="quarter" idx="23"/>
          </p:nvPr>
        </p:nvSpPr>
        <p:spPr/>
        <p:txBody>
          <a:bodyPr/>
          <a:lstStyle/>
          <a:p>
            <a:endParaRPr lang="en-GB"/>
          </a:p>
        </p:txBody>
      </p:sp>
      <p:sp>
        <p:nvSpPr>
          <p:cNvPr id="12" name="Content Placeholder 11" descr="Column 3, box 3">
            <a:extLst>
              <a:ext uri="{FF2B5EF4-FFF2-40B4-BE49-F238E27FC236}">
                <a16:creationId xmlns:a16="http://schemas.microsoft.com/office/drawing/2014/main" id="{0AFBF87B-D668-4BF8-95AF-C7896BBFD545}"/>
              </a:ext>
            </a:extLst>
          </p:cNvPr>
          <p:cNvSpPr>
            <a:spLocks noGrp="1"/>
          </p:cNvSpPr>
          <p:nvPr>
            <p:ph sz="quarter" idx="24"/>
          </p:nvPr>
        </p:nvSpPr>
        <p:spPr/>
        <p:txBody>
          <a:bodyPr/>
          <a:lstStyle/>
          <a:p>
            <a:endParaRPr lang="en-GB"/>
          </a:p>
        </p:txBody>
      </p:sp>
      <p:sp>
        <p:nvSpPr>
          <p:cNvPr id="13" name="Text Placeholder 12" descr="Contact details">
            <a:extLst>
              <a:ext uri="{FF2B5EF4-FFF2-40B4-BE49-F238E27FC236}">
                <a16:creationId xmlns:a16="http://schemas.microsoft.com/office/drawing/2014/main" id="{6E6EA047-BAA2-4A65-888E-0CE3337F9EB8}"/>
              </a:ext>
            </a:extLst>
          </p:cNvPr>
          <p:cNvSpPr>
            <a:spLocks noGrp="1"/>
          </p:cNvSpPr>
          <p:nvPr>
            <p:ph type="body" sz="quarter" idx="13"/>
          </p:nvPr>
        </p:nvSpPr>
        <p:spPr/>
        <p:txBody>
          <a:bodyPr/>
          <a:lstStyle/>
          <a:p>
            <a:endParaRPr lang="en-GB"/>
          </a:p>
        </p:txBody>
      </p:sp>
      <p:sp>
        <p:nvSpPr>
          <p:cNvPr id="14" name="Text Placeholder 13" descr="Collaborator logos">
            <a:extLst>
              <a:ext uri="{FF2B5EF4-FFF2-40B4-BE49-F238E27FC236}">
                <a16:creationId xmlns:a16="http://schemas.microsoft.com/office/drawing/2014/main" id="{442F18FF-A434-4069-A356-D6E39B88986D}"/>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18303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57A0B2F6-A20A-431E-96AD-012591401A86}"/>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616D82C-E3DC-47A5-BF49-DFD9D4AB8E2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450F53CE-4243-4FC5-BF62-D075A3A72B6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86EA5DFB-CB8B-418C-A75D-F2283ABE522C}"/>
              </a:ext>
            </a:extLst>
          </p:cNvPr>
          <p:cNvSpPr>
            <a:spLocks noGrp="1"/>
          </p:cNvSpPr>
          <p:nvPr>
            <p:ph type="body" sz="quarter" idx="14"/>
          </p:nvPr>
        </p:nvSpPr>
        <p:spPr/>
        <p:txBody>
          <a:bodyPr/>
          <a:lstStyle/>
          <a:p>
            <a:endParaRPr lang="en-GB"/>
          </a:p>
        </p:txBody>
      </p:sp>
      <p:sp>
        <p:nvSpPr>
          <p:cNvPr id="6" name="Content Placeholder 5" descr="Column 1, box 1">
            <a:extLst>
              <a:ext uri="{FF2B5EF4-FFF2-40B4-BE49-F238E27FC236}">
                <a16:creationId xmlns:a16="http://schemas.microsoft.com/office/drawing/2014/main" id="{7C7E09F3-B356-42EA-B6B0-64D1CFF51A23}"/>
              </a:ext>
            </a:extLst>
          </p:cNvPr>
          <p:cNvSpPr>
            <a:spLocks noGrp="1"/>
          </p:cNvSpPr>
          <p:nvPr>
            <p:ph sz="quarter" idx="18"/>
          </p:nvPr>
        </p:nvSpPr>
        <p:spPr/>
        <p:txBody>
          <a:bodyPr/>
          <a:lstStyle/>
          <a:p>
            <a:endParaRPr lang="en-GB"/>
          </a:p>
        </p:txBody>
      </p:sp>
      <p:sp>
        <p:nvSpPr>
          <p:cNvPr id="7" name="Content Placeholder 6" descr="Column 1, box 2">
            <a:extLst>
              <a:ext uri="{FF2B5EF4-FFF2-40B4-BE49-F238E27FC236}">
                <a16:creationId xmlns:a16="http://schemas.microsoft.com/office/drawing/2014/main" id="{0AA15FCF-3FCD-4E2C-BF86-592EA2DDD90B}"/>
              </a:ext>
            </a:extLst>
          </p:cNvPr>
          <p:cNvSpPr>
            <a:spLocks noGrp="1"/>
          </p:cNvSpPr>
          <p:nvPr>
            <p:ph sz="quarter" idx="20"/>
          </p:nvPr>
        </p:nvSpPr>
        <p:spPr/>
        <p:txBody>
          <a:bodyPr/>
          <a:lstStyle/>
          <a:p>
            <a:endParaRPr lang="en-GB"/>
          </a:p>
        </p:txBody>
      </p:sp>
      <p:sp>
        <p:nvSpPr>
          <p:cNvPr id="8" name="Content Placeholder 7" descr="Column 1, box 3">
            <a:extLst>
              <a:ext uri="{FF2B5EF4-FFF2-40B4-BE49-F238E27FC236}">
                <a16:creationId xmlns:a16="http://schemas.microsoft.com/office/drawing/2014/main" id="{0978F184-A07C-46B8-AF08-338917904D3B}"/>
              </a:ext>
            </a:extLst>
          </p:cNvPr>
          <p:cNvSpPr>
            <a:spLocks noGrp="1"/>
          </p:cNvSpPr>
          <p:nvPr>
            <p:ph sz="quarter" idx="21"/>
          </p:nvPr>
        </p:nvSpPr>
        <p:spPr/>
        <p:txBody>
          <a:bodyPr/>
          <a:lstStyle/>
          <a:p>
            <a:endParaRPr lang="en-GB"/>
          </a:p>
        </p:txBody>
      </p:sp>
      <p:sp>
        <p:nvSpPr>
          <p:cNvPr id="9" name="Content Placeholder 8" descr="Column 2">
            <a:extLst>
              <a:ext uri="{FF2B5EF4-FFF2-40B4-BE49-F238E27FC236}">
                <a16:creationId xmlns:a16="http://schemas.microsoft.com/office/drawing/2014/main" id="{AA622694-ADF9-41BF-A1DE-974A558B4BBA}"/>
              </a:ext>
            </a:extLst>
          </p:cNvPr>
          <p:cNvSpPr>
            <a:spLocks noGrp="1"/>
          </p:cNvSpPr>
          <p:nvPr>
            <p:ph sz="quarter" idx="16"/>
          </p:nvPr>
        </p:nvSpPr>
        <p:spPr/>
        <p:txBody>
          <a:bodyPr/>
          <a:lstStyle/>
          <a:p>
            <a:endParaRPr lang="en-GB"/>
          </a:p>
        </p:txBody>
      </p:sp>
      <p:sp>
        <p:nvSpPr>
          <p:cNvPr id="10" name="Content Placeholder 9" descr="Column 3">
            <a:extLst>
              <a:ext uri="{FF2B5EF4-FFF2-40B4-BE49-F238E27FC236}">
                <a16:creationId xmlns:a16="http://schemas.microsoft.com/office/drawing/2014/main" id="{832E5339-636D-419E-A7BC-D5E633B4F105}"/>
              </a:ext>
            </a:extLst>
          </p:cNvPr>
          <p:cNvSpPr>
            <a:spLocks noGrp="1"/>
          </p:cNvSpPr>
          <p:nvPr>
            <p:ph sz="quarter" idx="17"/>
          </p:nvPr>
        </p:nvSpPr>
        <p:spPr/>
        <p:txBody>
          <a:bodyPr/>
          <a:lstStyle/>
          <a:p>
            <a:endParaRPr lang="en-GB" dirty="0"/>
          </a:p>
        </p:txBody>
      </p:sp>
      <p:sp>
        <p:nvSpPr>
          <p:cNvPr id="11" name="Content Placeholder 10" descr="Column 4, box 1">
            <a:extLst>
              <a:ext uri="{FF2B5EF4-FFF2-40B4-BE49-F238E27FC236}">
                <a16:creationId xmlns:a16="http://schemas.microsoft.com/office/drawing/2014/main" id="{DC93B5DE-E1BA-4C1C-B260-09847C49353B}"/>
              </a:ext>
            </a:extLst>
          </p:cNvPr>
          <p:cNvSpPr>
            <a:spLocks noGrp="1"/>
          </p:cNvSpPr>
          <p:nvPr>
            <p:ph sz="quarter" idx="22"/>
          </p:nvPr>
        </p:nvSpPr>
        <p:spPr/>
        <p:txBody>
          <a:bodyPr/>
          <a:lstStyle/>
          <a:p>
            <a:endParaRPr lang="en-GB"/>
          </a:p>
        </p:txBody>
      </p:sp>
      <p:sp>
        <p:nvSpPr>
          <p:cNvPr id="12" name="Content Placeholder 11" descr="Column 4, box 2">
            <a:extLst>
              <a:ext uri="{FF2B5EF4-FFF2-40B4-BE49-F238E27FC236}">
                <a16:creationId xmlns:a16="http://schemas.microsoft.com/office/drawing/2014/main" id="{DB04C54B-379F-45FC-BBE5-FBD68C533F96}"/>
              </a:ext>
            </a:extLst>
          </p:cNvPr>
          <p:cNvSpPr>
            <a:spLocks noGrp="1"/>
          </p:cNvSpPr>
          <p:nvPr>
            <p:ph sz="quarter" idx="23"/>
          </p:nvPr>
        </p:nvSpPr>
        <p:spPr/>
        <p:txBody>
          <a:bodyPr/>
          <a:lstStyle/>
          <a:p>
            <a:endParaRPr lang="en-GB" dirty="0"/>
          </a:p>
        </p:txBody>
      </p:sp>
      <p:sp>
        <p:nvSpPr>
          <p:cNvPr id="13" name="Content Placeholder 12" descr="Column 4, box 3">
            <a:extLst>
              <a:ext uri="{FF2B5EF4-FFF2-40B4-BE49-F238E27FC236}">
                <a16:creationId xmlns:a16="http://schemas.microsoft.com/office/drawing/2014/main" id="{BF2D0CE0-F1B1-402C-A0D3-465ACCB844D0}"/>
              </a:ext>
            </a:extLst>
          </p:cNvPr>
          <p:cNvSpPr>
            <a:spLocks noGrp="1"/>
          </p:cNvSpPr>
          <p:nvPr>
            <p:ph sz="quarter" idx="24"/>
          </p:nvPr>
        </p:nvSpPr>
        <p:spPr/>
        <p:txBody>
          <a:bodyPr/>
          <a:lstStyle/>
          <a:p>
            <a:endParaRPr lang="en-GB"/>
          </a:p>
        </p:txBody>
      </p:sp>
      <p:sp>
        <p:nvSpPr>
          <p:cNvPr id="14" name="Text Placeholder 13" descr="Contact details">
            <a:extLst>
              <a:ext uri="{FF2B5EF4-FFF2-40B4-BE49-F238E27FC236}">
                <a16:creationId xmlns:a16="http://schemas.microsoft.com/office/drawing/2014/main" id="{0B0F96C4-87A1-4187-87C4-867A7138F817}"/>
              </a:ext>
            </a:extLst>
          </p:cNvPr>
          <p:cNvSpPr>
            <a:spLocks noGrp="1"/>
          </p:cNvSpPr>
          <p:nvPr>
            <p:ph type="body" sz="quarter" idx="13"/>
          </p:nvPr>
        </p:nvSpPr>
        <p:spPr/>
        <p:txBody>
          <a:bodyPr/>
          <a:lstStyle/>
          <a:p>
            <a:endParaRPr lang="en-GB"/>
          </a:p>
        </p:txBody>
      </p:sp>
      <p:sp>
        <p:nvSpPr>
          <p:cNvPr id="15" name="Text Placeholder 14" descr="Collaborator logos">
            <a:extLst>
              <a:ext uri="{FF2B5EF4-FFF2-40B4-BE49-F238E27FC236}">
                <a16:creationId xmlns:a16="http://schemas.microsoft.com/office/drawing/2014/main" id="{08CAAE6A-0852-40F7-8ECC-E34894DF404A}"/>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58237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ECEEBFDC-C069-4D4C-B34A-A9FA29F343A5}"/>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30E2FFD8-9943-47D5-9B1B-7C39ACF7600C}"/>
              </a:ext>
            </a:extLst>
          </p:cNvPr>
          <p:cNvSpPr>
            <a:spLocks noGrp="1"/>
          </p:cNvSpPr>
          <p:nvPr>
            <p:ph type="body" sz="quarter" idx="10"/>
          </p:nvPr>
        </p:nvSpPr>
        <p:spPr/>
        <p:txBody>
          <a:bodyPr/>
          <a:lstStyle/>
          <a:p>
            <a:endParaRPr lang="en-GB"/>
          </a:p>
        </p:txBody>
      </p:sp>
      <p:sp>
        <p:nvSpPr>
          <p:cNvPr id="4" name="Text Placeholder 3" descr="Department or institution">
            <a:extLst>
              <a:ext uri="{FF2B5EF4-FFF2-40B4-BE49-F238E27FC236}">
                <a16:creationId xmlns:a16="http://schemas.microsoft.com/office/drawing/2014/main" id="{463A10DD-F6BB-4471-8102-077F90BFE97D}"/>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5FA5D2AF-0ACD-4F50-A2A3-93756C961D91}"/>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5AB265D0-B472-4062-B17C-5A705F8F76F4}"/>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id="{E161F3FF-25D7-44CC-88C4-160E40DD309E}"/>
              </a:ext>
            </a:extLst>
          </p:cNvPr>
          <p:cNvSpPr>
            <a:spLocks noGrp="1"/>
          </p:cNvSpPr>
          <p:nvPr>
            <p:ph sz="quarter" idx="20"/>
          </p:nvPr>
        </p:nvSpPr>
        <p:spPr/>
        <p:txBody>
          <a:bodyPr/>
          <a:lstStyle/>
          <a:p>
            <a:endParaRPr lang="en-GB"/>
          </a:p>
        </p:txBody>
      </p:sp>
      <p:sp>
        <p:nvSpPr>
          <p:cNvPr id="8" name="Content Placeholder 7" descr="Left panel, box 3">
            <a:extLst>
              <a:ext uri="{FF2B5EF4-FFF2-40B4-BE49-F238E27FC236}">
                <a16:creationId xmlns:a16="http://schemas.microsoft.com/office/drawing/2014/main" id="{D99171D1-545B-4049-BA24-8FB9E6FE672C}"/>
              </a:ext>
            </a:extLst>
          </p:cNvPr>
          <p:cNvSpPr>
            <a:spLocks noGrp="1"/>
          </p:cNvSpPr>
          <p:nvPr>
            <p:ph sz="quarter" idx="21"/>
          </p:nvPr>
        </p:nvSpPr>
        <p:spPr/>
        <p:txBody>
          <a:bodyPr/>
          <a:lstStyle/>
          <a:p>
            <a:endParaRPr lang="en-GB"/>
          </a:p>
        </p:txBody>
      </p:sp>
      <p:sp>
        <p:nvSpPr>
          <p:cNvPr id="9" name="Content Placeholder 8" descr="Centre panel, box 1">
            <a:extLst>
              <a:ext uri="{FF2B5EF4-FFF2-40B4-BE49-F238E27FC236}">
                <a16:creationId xmlns:a16="http://schemas.microsoft.com/office/drawing/2014/main" id="{C4183789-3267-442F-88AD-00B4A8C7D2D5}"/>
              </a:ext>
            </a:extLst>
          </p:cNvPr>
          <p:cNvSpPr>
            <a:spLocks noGrp="1"/>
          </p:cNvSpPr>
          <p:nvPr>
            <p:ph sz="quarter" idx="17"/>
          </p:nvPr>
        </p:nvSpPr>
        <p:spPr/>
        <p:txBody>
          <a:bodyPr/>
          <a:lstStyle/>
          <a:p>
            <a:endParaRPr lang="en-GB"/>
          </a:p>
        </p:txBody>
      </p:sp>
      <p:sp>
        <p:nvSpPr>
          <p:cNvPr id="10" name="Content Placeholder 9" descr="Centre panel, box 2">
            <a:extLst>
              <a:ext uri="{FF2B5EF4-FFF2-40B4-BE49-F238E27FC236}">
                <a16:creationId xmlns:a16="http://schemas.microsoft.com/office/drawing/2014/main" id="{A2C2A490-F289-4C68-AE49-C14BB76FCE8E}"/>
              </a:ext>
            </a:extLst>
          </p:cNvPr>
          <p:cNvSpPr>
            <a:spLocks noGrp="1"/>
          </p:cNvSpPr>
          <p:nvPr>
            <p:ph sz="quarter" idx="26"/>
          </p:nvPr>
        </p:nvSpPr>
        <p:spPr/>
        <p:txBody>
          <a:bodyPr/>
          <a:lstStyle/>
          <a:p>
            <a:endParaRPr lang="en-GB"/>
          </a:p>
        </p:txBody>
      </p:sp>
      <p:sp>
        <p:nvSpPr>
          <p:cNvPr id="11" name="Content Placeholder 10" descr="Centre panel, box 3">
            <a:extLst>
              <a:ext uri="{FF2B5EF4-FFF2-40B4-BE49-F238E27FC236}">
                <a16:creationId xmlns:a16="http://schemas.microsoft.com/office/drawing/2014/main" id="{8B045CAD-99EF-485C-B3FE-6952AEA40983}"/>
              </a:ext>
            </a:extLst>
          </p:cNvPr>
          <p:cNvSpPr>
            <a:spLocks noGrp="1"/>
          </p:cNvSpPr>
          <p:nvPr>
            <p:ph sz="quarter" idx="27"/>
          </p:nvPr>
        </p:nvSpPr>
        <p:spPr/>
        <p:txBody>
          <a:bodyPr/>
          <a:lstStyle/>
          <a:p>
            <a:endParaRPr lang="en-GB"/>
          </a:p>
        </p:txBody>
      </p:sp>
      <p:sp>
        <p:nvSpPr>
          <p:cNvPr id="12" name="Content Placeholder 11" descr="Centre panel, box 4">
            <a:extLst>
              <a:ext uri="{FF2B5EF4-FFF2-40B4-BE49-F238E27FC236}">
                <a16:creationId xmlns:a16="http://schemas.microsoft.com/office/drawing/2014/main" id="{7C0C52AE-92EC-45BF-B70D-689B6009DA08}"/>
              </a:ext>
            </a:extLst>
          </p:cNvPr>
          <p:cNvSpPr>
            <a:spLocks noGrp="1"/>
          </p:cNvSpPr>
          <p:nvPr>
            <p:ph sz="quarter" idx="16"/>
          </p:nvPr>
        </p:nvSpPr>
        <p:spPr/>
        <p:txBody>
          <a:bodyPr/>
          <a:lstStyle/>
          <a:p>
            <a:endParaRPr lang="en-GB"/>
          </a:p>
        </p:txBody>
      </p:sp>
      <p:sp>
        <p:nvSpPr>
          <p:cNvPr id="13" name="Content Placeholder 12" descr="Centre panel, box 5">
            <a:extLst>
              <a:ext uri="{FF2B5EF4-FFF2-40B4-BE49-F238E27FC236}">
                <a16:creationId xmlns:a16="http://schemas.microsoft.com/office/drawing/2014/main" id="{4D110238-8BF0-4E2D-BD4C-E5075EF8A7EA}"/>
              </a:ext>
            </a:extLst>
          </p:cNvPr>
          <p:cNvSpPr>
            <a:spLocks noGrp="1"/>
          </p:cNvSpPr>
          <p:nvPr>
            <p:ph sz="quarter" idx="25"/>
          </p:nvPr>
        </p:nvSpPr>
        <p:spPr/>
        <p:txBody>
          <a:bodyPr/>
          <a:lstStyle/>
          <a:p>
            <a:endParaRPr lang="en-GB"/>
          </a:p>
        </p:txBody>
      </p:sp>
      <p:sp>
        <p:nvSpPr>
          <p:cNvPr id="14" name="Content Placeholder 13" descr="Right panel, box 1">
            <a:extLst>
              <a:ext uri="{FF2B5EF4-FFF2-40B4-BE49-F238E27FC236}">
                <a16:creationId xmlns:a16="http://schemas.microsoft.com/office/drawing/2014/main" id="{A4022430-1104-4D30-A9FE-9BE859480379}"/>
              </a:ext>
            </a:extLst>
          </p:cNvPr>
          <p:cNvSpPr>
            <a:spLocks noGrp="1"/>
          </p:cNvSpPr>
          <p:nvPr>
            <p:ph sz="quarter" idx="22"/>
          </p:nvPr>
        </p:nvSpPr>
        <p:spPr/>
        <p:txBody>
          <a:bodyPr/>
          <a:lstStyle/>
          <a:p>
            <a:endParaRPr lang="en-GB" dirty="0"/>
          </a:p>
        </p:txBody>
      </p:sp>
      <p:sp>
        <p:nvSpPr>
          <p:cNvPr id="15" name="Content Placeholder 14" descr="Right panel, box 2">
            <a:extLst>
              <a:ext uri="{FF2B5EF4-FFF2-40B4-BE49-F238E27FC236}">
                <a16:creationId xmlns:a16="http://schemas.microsoft.com/office/drawing/2014/main" id="{5151A0ED-34EF-442F-9A4E-3DE93A55A427}"/>
              </a:ext>
            </a:extLst>
          </p:cNvPr>
          <p:cNvSpPr>
            <a:spLocks noGrp="1"/>
          </p:cNvSpPr>
          <p:nvPr>
            <p:ph sz="quarter" idx="23"/>
          </p:nvPr>
        </p:nvSpPr>
        <p:spPr/>
        <p:txBody>
          <a:bodyPr/>
          <a:lstStyle/>
          <a:p>
            <a:endParaRPr lang="en-GB"/>
          </a:p>
        </p:txBody>
      </p:sp>
      <p:sp>
        <p:nvSpPr>
          <p:cNvPr id="16" name="Content Placeholder 15" descr="Right panel, box 3">
            <a:extLst>
              <a:ext uri="{FF2B5EF4-FFF2-40B4-BE49-F238E27FC236}">
                <a16:creationId xmlns:a16="http://schemas.microsoft.com/office/drawing/2014/main" id="{85AACEB6-60F1-4761-B150-591798762915}"/>
              </a:ext>
            </a:extLst>
          </p:cNvPr>
          <p:cNvSpPr>
            <a:spLocks noGrp="1"/>
          </p:cNvSpPr>
          <p:nvPr>
            <p:ph sz="quarter" idx="24"/>
          </p:nvPr>
        </p:nvSpPr>
        <p:spPr/>
        <p:txBody>
          <a:bodyPr/>
          <a:lstStyle/>
          <a:p>
            <a:endParaRPr lang="en-GB"/>
          </a:p>
        </p:txBody>
      </p:sp>
      <p:sp>
        <p:nvSpPr>
          <p:cNvPr id="17" name="Text Placeholder 16" descr="Contact details">
            <a:extLst>
              <a:ext uri="{FF2B5EF4-FFF2-40B4-BE49-F238E27FC236}">
                <a16:creationId xmlns:a16="http://schemas.microsoft.com/office/drawing/2014/main" id="{5F3001F0-14CE-455C-8446-B8333DA6578C}"/>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id="{B02677E3-E297-401A-8F73-9DF2692EA127}"/>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89756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0E325CC0-E455-4ADF-9647-DCEBA6F03D3B}"/>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6DAC7C99-BDEE-411E-9B24-38AC392ED4F5}"/>
              </a:ext>
            </a:extLst>
          </p:cNvPr>
          <p:cNvSpPr>
            <a:spLocks noGrp="1"/>
          </p:cNvSpPr>
          <p:nvPr>
            <p:ph type="body" sz="quarter" idx="10"/>
          </p:nvPr>
        </p:nvSpPr>
        <p:spPr/>
        <p:txBody>
          <a:bodyPr/>
          <a:lstStyle/>
          <a:p>
            <a:endParaRPr lang="en-GB"/>
          </a:p>
        </p:txBody>
      </p:sp>
      <p:sp>
        <p:nvSpPr>
          <p:cNvPr id="4" name="Text Placeholder 3" descr="Department or institutions">
            <a:extLst>
              <a:ext uri="{FF2B5EF4-FFF2-40B4-BE49-F238E27FC236}">
                <a16:creationId xmlns:a16="http://schemas.microsoft.com/office/drawing/2014/main" id="{3E14F24B-DB45-4AD3-9069-4E7A5BDC018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C1E89347-F022-4990-8888-F1CF14FCA7B9}"/>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C64AF35C-FF2B-4C59-85E7-31D1A68CAF8E}"/>
              </a:ext>
            </a:extLst>
          </p:cNvPr>
          <p:cNvSpPr>
            <a:spLocks noGrp="1"/>
          </p:cNvSpPr>
          <p:nvPr>
            <p:ph sz="quarter" idx="18"/>
          </p:nvPr>
        </p:nvSpPr>
        <p:spPr/>
        <p:txBody>
          <a:bodyPr/>
          <a:lstStyle/>
          <a:p>
            <a:endParaRPr lang="en-GB"/>
          </a:p>
        </p:txBody>
      </p:sp>
      <p:sp>
        <p:nvSpPr>
          <p:cNvPr id="7" name="Content Placeholder 6" descr="Left panel, box 2">
            <a:extLst>
              <a:ext uri="{FF2B5EF4-FFF2-40B4-BE49-F238E27FC236}">
                <a16:creationId xmlns:a16="http://schemas.microsoft.com/office/drawing/2014/main" id="{0236A297-B7AE-4B52-889F-C8CC8F10B68E}"/>
              </a:ext>
            </a:extLst>
          </p:cNvPr>
          <p:cNvSpPr>
            <a:spLocks noGrp="1"/>
          </p:cNvSpPr>
          <p:nvPr>
            <p:ph sz="quarter" idx="22"/>
          </p:nvPr>
        </p:nvSpPr>
        <p:spPr/>
        <p:txBody>
          <a:bodyPr/>
          <a:lstStyle/>
          <a:p>
            <a:endParaRPr lang="en-GB"/>
          </a:p>
        </p:txBody>
      </p:sp>
      <p:sp>
        <p:nvSpPr>
          <p:cNvPr id="8" name="Content Placeholder 7" descr="Left panel, box 3">
            <a:extLst>
              <a:ext uri="{FF2B5EF4-FFF2-40B4-BE49-F238E27FC236}">
                <a16:creationId xmlns:a16="http://schemas.microsoft.com/office/drawing/2014/main" id="{1AF59F26-5C7B-44DA-AEAF-020F4280EDB1}"/>
              </a:ext>
            </a:extLst>
          </p:cNvPr>
          <p:cNvSpPr>
            <a:spLocks noGrp="1"/>
          </p:cNvSpPr>
          <p:nvPr>
            <p:ph sz="quarter" idx="23"/>
          </p:nvPr>
        </p:nvSpPr>
        <p:spPr/>
        <p:txBody>
          <a:bodyPr/>
          <a:lstStyle/>
          <a:p>
            <a:endParaRPr lang="en-GB"/>
          </a:p>
        </p:txBody>
      </p:sp>
      <p:sp>
        <p:nvSpPr>
          <p:cNvPr id="9" name="Content Placeholder 8" descr="Centre panel, box 1">
            <a:extLst>
              <a:ext uri="{FF2B5EF4-FFF2-40B4-BE49-F238E27FC236}">
                <a16:creationId xmlns:a16="http://schemas.microsoft.com/office/drawing/2014/main" id="{BE4D5A55-949E-4819-A86A-A24DF12DA39E}"/>
              </a:ext>
            </a:extLst>
          </p:cNvPr>
          <p:cNvSpPr>
            <a:spLocks noGrp="1"/>
          </p:cNvSpPr>
          <p:nvPr>
            <p:ph sz="quarter" idx="16"/>
          </p:nvPr>
        </p:nvSpPr>
        <p:spPr/>
        <p:txBody>
          <a:bodyPr/>
          <a:lstStyle/>
          <a:p>
            <a:endParaRPr lang="en-GB"/>
          </a:p>
        </p:txBody>
      </p:sp>
      <p:sp>
        <p:nvSpPr>
          <p:cNvPr id="10" name="Content Placeholder 9" descr="Centre panel, box 2">
            <a:extLst>
              <a:ext uri="{FF2B5EF4-FFF2-40B4-BE49-F238E27FC236}">
                <a16:creationId xmlns:a16="http://schemas.microsoft.com/office/drawing/2014/main" id="{16416ED6-A1EE-424A-844B-24D186D4305E}"/>
              </a:ext>
            </a:extLst>
          </p:cNvPr>
          <p:cNvSpPr>
            <a:spLocks noGrp="1"/>
          </p:cNvSpPr>
          <p:nvPr>
            <p:ph sz="quarter" idx="30"/>
          </p:nvPr>
        </p:nvSpPr>
        <p:spPr/>
        <p:txBody>
          <a:bodyPr/>
          <a:lstStyle/>
          <a:p>
            <a:endParaRPr lang="en-GB"/>
          </a:p>
        </p:txBody>
      </p:sp>
      <p:sp>
        <p:nvSpPr>
          <p:cNvPr id="12" name="Content Placeholder 11" descr="Right panel, box 1">
            <a:extLst>
              <a:ext uri="{FF2B5EF4-FFF2-40B4-BE49-F238E27FC236}">
                <a16:creationId xmlns:a16="http://schemas.microsoft.com/office/drawing/2014/main" id="{4BF55C06-9ED0-4AD7-B8A5-92FB79DC596D}"/>
              </a:ext>
            </a:extLst>
          </p:cNvPr>
          <p:cNvSpPr>
            <a:spLocks noGrp="1"/>
          </p:cNvSpPr>
          <p:nvPr>
            <p:ph sz="quarter" idx="24"/>
          </p:nvPr>
        </p:nvSpPr>
        <p:spPr/>
        <p:txBody>
          <a:bodyPr/>
          <a:lstStyle/>
          <a:p>
            <a:endParaRPr lang="en-GB"/>
          </a:p>
        </p:txBody>
      </p:sp>
      <p:sp>
        <p:nvSpPr>
          <p:cNvPr id="13" name="Content Placeholder 12" descr="Right panel, box 2">
            <a:extLst>
              <a:ext uri="{FF2B5EF4-FFF2-40B4-BE49-F238E27FC236}">
                <a16:creationId xmlns:a16="http://schemas.microsoft.com/office/drawing/2014/main" id="{3355613B-34F3-4BF3-BCC5-DDB8FCCEF55F}"/>
              </a:ext>
            </a:extLst>
          </p:cNvPr>
          <p:cNvSpPr>
            <a:spLocks noGrp="1"/>
          </p:cNvSpPr>
          <p:nvPr>
            <p:ph sz="quarter" idx="25"/>
          </p:nvPr>
        </p:nvSpPr>
        <p:spPr/>
        <p:txBody>
          <a:bodyPr/>
          <a:lstStyle/>
          <a:p>
            <a:endParaRPr lang="en-GB"/>
          </a:p>
        </p:txBody>
      </p:sp>
      <p:sp>
        <p:nvSpPr>
          <p:cNvPr id="14" name="Content Placeholder 13" descr="Right panel, box 3">
            <a:extLst>
              <a:ext uri="{FF2B5EF4-FFF2-40B4-BE49-F238E27FC236}">
                <a16:creationId xmlns:a16="http://schemas.microsoft.com/office/drawing/2014/main" id="{09771381-8DBF-4CA2-B48F-E6CB6AD64CF3}"/>
              </a:ext>
            </a:extLst>
          </p:cNvPr>
          <p:cNvSpPr>
            <a:spLocks noGrp="1"/>
          </p:cNvSpPr>
          <p:nvPr>
            <p:ph sz="quarter" idx="26"/>
          </p:nvPr>
        </p:nvSpPr>
        <p:spPr/>
        <p:txBody>
          <a:bodyPr/>
          <a:lstStyle/>
          <a:p>
            <a:endParaRPr lang="en-GB"/>
          </a:p>
        </p:txBody>
      </p:sp>
      <p:sp>
        <p:nvSpPr>
          <p:cNvPr id="15" name="Content Placeholder 14" descr="Right panel, box 4">
            <a:extLst>
              <a:ext uri="{FF2B5EF4-FFF2-40B4-BE49-F238E27FC236}">
                <a16:creationId xmlns:a16="http://schemas.microsoft.com/office/drawing/2014/main" id="{F06B895F-A070-4065-BE45-CED81BAC288E}"/>
              </a:ext>
            </a:extLst>
          </p:cNvPr>
          <p:cNvSpPr>
            <a:spLocks noGrp="1"/>
          </p:cNvSpPr>
          <p:nvPr>
            <p:ph sz="quarter" idx="27"/>
          </p:nvPr>
        </p:nvSpPr>
        <p:spPr/>
        <p:txBody>
          <a:bodyPr/>
          <a:lstStyle/>
          <a:p>
            <a:endParaRPr lang="en-GB"/>
          </a:p>
        </p:txBody>
      </p:sp>
      <p:sp>
        <p:nvSpPr>
          <p:cNvPr id="16" name="Content Placeholder 15" descr="Right panel, box 5">
            <a:extLst>
              <a:ext uri="{FF2B5EF4-FFF2-40B4-BE49-F238E27FC236}">
                <a16:creationId xmlns:a16="http://schemas.microsoft.com/office/drawing/2014/main" id="{663A8087-5506-4C65-87B9-9AF18DD35DF6}"/>
              </a:ext>
            </a:extLst>
          </p:cNvPr>
          <p:cNvSpPr>
            <a:spLocks noGrp="1"/>
          </p:cNvSpPr>
          <p:nvPr>
            <p:ph sz="quarter" idx="28"/>
          </p:nvPr>
        </p:nvSpPr>
        <p:spPr/>
        <p:txBody>
          <a:bodyPr/>
          <a:lstStyle/>
          <a:p>
            <a:endParaRPr lang="en-GB"/>
          </a:p>
        </p:txBody>
      </p:sp>
      <p:sp>
        <p:nvSpPr>
          <p:cNvPr id="17" name="Content Placeholder 16" descr="Right panel, box 6">
            <a:extLst>
              <a:ext uri="{FF2B5EF4-FFF2-40B4-BE49-F238E27FC236}">
                <a16:creationId xmlns:a16="http://schemas.microsoft.com/office/drawing/2014/main" id="{833FE542-498C-4377-AE95-3D9E179037D0}"/>
              </a:ext>
            </a:extLst>
          </p:cNvPr>
          <p:cNvSpPr>
            <a:spLocks noGrp="1"/>
          </p:cNvSpPr>
          <p:nvPr>
            <p:ph sz="quarter" idx="29"/>
          </p:nvPr>
        </p:nvSpPr>
        <p:spPr/>
        <p:txBody>
          <a:bodyPr/>
          <a:lstStyle/>
          <a:p>
            <a:endParaRPr lang="en-GB"/>
          </a:p>
        </p:txBody>
      </p:sp>
      <p:sp>
        <p:nvSpPr>
          <p:cNvPr id="18" name="Content Placeholder 17" descr="Right panel, box 7">
            <a:extLst>
              <a:ext uri="{FF2B5EF4-FFF2-40B4-BE49-F238E27FC236}">
                <a16:creationId xmlns:a16="http://schemas.microsoft.com/office/drawing/2014/main" id="{20353B19-D25F-49BB-B4C3-6F08EB057CCF}"/>
              </a:ext>
            </a:extLst>
          </p:cNvPr>
          <p:cNvSpPr>
            <a:spLocks noGrp="1"/>
          </p:cNvSpPr>
          <p:nvPr>
            <p:ph sz="quarter" idx="21"/>
          </p:nvPr>
        </p:nvSpPr>
        <p:spPr/>
        <p:txBody>
          <a:bodyPr/>
          <a:lstStyle/>
          <a:p>
            <a:endParaRPr lang="en-GB"/>
          </a:p>
        </p:txBody>
      </p:sp>
      <p:sp>
        <p:nvSpPr>
          <p:cNvPr id="19" name="Text Placeholder 18" descr="Contact details">
            <a:extLst>
              <a:ext uri="{FF2B5EF4-FFF2-40B4-BE49-F238E27FC236}">
                <a16:creationId xmlns:a16="http://schemas.microsoft.com/office/drawing/2014/main" id="{F788AB5B-9D83-4698-B756-6B3B75EA297F}"/>
              </a:ext>
            </a:extLst>
          </p:cNvPr>
          <p:cNvSpPr>
            <a:spLocks noGrp="1"/>
          </p:cNvSpPr>
          <p:nvPr>
            <p:ph type="body" sz="quarter" idx="13"/>
          </p:nvPr>
        </p:nvSpPr>
        <p:spPr/>
        <p:txBody>
          <a:bodyPr/>
          <a:lstStyle/>
          <a:p>
            <a:endParaRPr lang="en-GB"/>
          </a:p>
        </p:txBody>
      </p:sp>
      <p:sp>
        <p:nvSpPr>
          <p:cNvPr id="20" name="Text Placeholder 19" descr="Collaborator logos">
            <a:extLst>
              <a:ext uri="{FF2B5EF4-FFF2-40B4-BE49-F238E27FC236}">
                <a16:creationId xmlns:a16="http://schemas.microsoft.com/office/drawing/2014/main" id="{919F7CF0-3860-4D90-8EE3-1EAD859452C3}"/>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913156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Poster title">
            <a:extLst>
              <a:ext uri="{FF2B5EF4-FFF2-40B4-BE49-F238E27FC236}">
                <a16:creationId xmlns:a16="http://schemas.microsoft.com/office/drawing/2014/main" id="{EC267BBE-D8F0-4375-A770-2B9054CBAA4A}"/>
              </a:ext>
            </a:extLst>
          </p:cNvPr>
          <p:cNvSpPr>
            <a:spLocks noGrp="1"/>
          </p:cNvSpPr>
          <p:nvPr>
            <p:ph type="title"/>
          </p:nvPr>
        </p:nvSpPr>
        <p:spPr/>
        <p:txBody>
          <a:bodyPr/>
          <a:lstStyle/>
          <a:p>
            <a:endParaRPr lang="en-GB"/>
          </a:p>
        </p:txBody>
      </p:sp>
      <p:sp>
        <p:nvSpPr>
          <p:cNvPr id="3" name="Text Placeholder 2" descr="Authors">
            <a:extLst>
              <a:ext uri="{FF2B5EF4-FFF2-40B4-BE49-F238E27FC236}">
                <a16:creationId xmlns:a16="http://schemas.microsoft.com/office/drawing/2014/main" id="{187370DE-CC9C-4497-A506-DD450A971921}"/>
              </a:ext>
            </a:extLst>
          </p:cNvPr>
          <p:cNvSpPr>
            <a:spLocks noGrp="1"/>
          </p:cNvSpPr>
          <p:nvPr>
            <p:ph type="body" sz="quarter" idx="10"/>
          </p:nvPr>
        </p:nvSpPr>
        <p:spPr/>
        <p:txBody>
          <a:bodyPr/>
          <a:lstStyle/>
          <a:p>
            <a:endParaRPr lang="en-GB" dirty="0"/>
          </a:p>
        </p:txBody>
      </p:sp>
      <p:sp>
        <p:nvSpPr>
          <p:cNvPr id="4" name="Text Placeholder 3" descr="Department or institution">
            <a:extLst>
              <a:ext uri="{FF2B5EF4-FFF2-40B4-BE49-F238E27FC236}">
                <a16:creationId xmlns:a16="http://schemas.microsoft.com/office/drawing/2014/main" id="{871390EE-76DD-4A04-BF74-5728D64BCED9}"/>
              </a:ext>
            </a:extLst>
          </p:cNvPr>
          <p:cNvSpPr>
            <a:spLocks noGrp="1"/>
          </p:cNvSpPr>
          <p:nvPr>
            <p:ph type="body" sz="quarter" idx="11"/>
          </p:nvPr>
        </p:nvSpPr>
        <p:spPr/>
        <p:txBody>
          <a:bodyPr/>
          <a:lstStyle/>
          <a:p>
            <a:endParaRPr lang="en-GB"/>
          </a:p>
        </p:txBody>
      </p:sp>
      <p:sp>
        <p:nvSpPr>
          <p:cNvPr id="5" name="Text Placeholder 4" descr="Exclusion area">
            <a:extLst>
              <a:ext uri="{FF2B5EF4-FFF2-40B4-BE49-F238E27FC236}">
                <a16:creationId xmlns:a16="http://schemas.microsoft.com/office/drawing/2014/main" id="{681EC794-F1D8-419B-8E60-643288B5EED7}"/>
              </a:ext>
            </a:extLst>
          </p:cNvPr>
          <p:cNvSpPr>
            <a:spLocks noGrp="1"/>
          </p:cNvSpPr>
          <p:nvPr>
            <p:ph type="body" sz="quarter" idx="14"/>
          </p:nvPr>
        </p:nvSpPr>
        <p:spPr/>
        <p:txBody>
          <a:bodyPr/>
          <a:lstStyle/>
          <a:p>
            <a:endParaRPr lang="en-GB"/>
          </a:p>
        </p:txBody>
      </p:sp>
      <p:sp>
        <p:nvSpPr>
          <p:cNvPr id="6" name="Content Placeholder 5" descr="Left panel, box 1">
            <a:extLst>
              <a:ext uri="{FF2B5EF4-FFF2-40B4-BE49-F238E27FC236}">
                <a16:creationId xmlns:a16="http://schemas.microsoft.com/office/drawing/2014/main" id="{FC92CCDD-0173-4A2F-A546-391E12722EC0}"/>
              </a:ext>
            </a:extLst>
          </p:cNvPr>
          <p:cNvSpPr>
            <a:spLocks noGrp="1"/>
          </p:cNvSpPr>
          <p:nvPr>
            <p:ph sz="quarter" idx="15"/>
          </p:nvPr>
        </p:nvSpPr>
        <p:spPr/>
        <p:txBody>
          <a:bodyPr/>
          <a:lstStyle/>
          <a:p>
            <a:endParaRPr lang="en-GB"/>
          </a:p>
        </p:txBody>
      </p:sp>
      <p:sp>
        <p:nvSpPr>
          <p:cNvPr id="7" name="Content Placeholder 6" descr="Left panel, box 2">
            <a:extLst>
              <a:ext uri="{FF2B5EF4-FFF2-40B4-BE49-F238E27FC236}">
                <a16:creationId xmlns:a16="http://schemas.microsoft.com/office/drawing/2014/main" id="{CE439872-B3A3-4865-9B39-E7E73EDD282F}"/>
              </a:ext>
            </a:extLst>
          </p:cNvPr>
          <p:cNvSpPr>
            <a:spLocks noGrp="1"/>
          </p:cNvSpPr>
          <p:nvPr>
            <p:ph sz="quarter" idx="16"/>
          </p:nvPr>
        </p:nvSpPr>
        <p:spPr/>
        <p:txBody>
          <a:bodyPr/>
          <a:lstStyle/>
          <a:p>
            <a:endParaRPr lang="en-GB"/>
          </a:p>
        </p:txBody>
      </p:sp>
      <p:sp>
        <p:nvSpPr>
          <p:cNvPr id="8" name="Content Placeholder 7" descr="Left panel, box 3">
            <a:extLst>
              <a:ext uri="{FF2B5EF4-FFF2-40B4-BE49-F238E27FC236}">
                <a16:creationId xmlns:a16="http://schemas.microsoft.com/office/drawing/2014/main" id="{C56A47C3-BC98-43E5-A200-11D0D0B29E35}"/>
              </a:ext>
            </a:extLst>
          </p:cNvPr>
          <p:cNvSpPr>
            <a:spLocks noGrp="1"/>
          </p:cNvSpPr>
          <p:nvPr>
            <p:ph sz="quarter" idx="17"/>
          </p:nvPr>
        </p:nvSpPr>
        <p:spPr/>
        <p:txBody>
          <a:bodyPr/>
          <a:lstStyle/>
          <a:p>
            <a:endParaRPr lang="en-GB"/>
          </a:p>
        </p:txBody>
      </p:sp>
      <p:sp>
        <p:nvSpPr>
          <p:cNvPr id="9" name="Content Placeholder 8" descr="Centre panel, box 1">
            <a:extLst>
              <a:ext uri="{FF2B5EF4-FFF2-40B4-BE49-F238E27FC236}">
                <a16:creationId xmlns:a16="http://schemas.microsoft.com/office/drawing/2014/main" id="{43E40D81-D9AF-4603-AE95-EB12BDC064C2}"/>
              </a:ext>
            </a:extLst>
          </p:cNvPr>
          <p:cNvSpPr>
            <a:spLocks noGrp="1"/>
          </p:cNvSpPr>
          <p:nvPr>
            <p:ph sz="quarter" idx="18"/>
          </p:nvPr>
        </p:nvSpPr>
        <p:spPr/>
        <p:txBody>
          <a:bodyPr/>
          <a:lstStyle/>
          <a:p>
            <a:endParaRPr lang="en-GB"/>
          </a:p>
        </p:txBody>
      </p:sp>
      <p:sp>
        <p:nvSpPr>
          <p:cNvPr id="10" name="Content Placeholder 9" descr="Centre panel, box 2">
            <a:extLst>
              <a:ext uri="{FF2B5EF4-FFF2-40B4-BE49-F238E27FC236}">
                <a16:creationId xmlns:a16="http://schemas.microsoft.com/office/drawing/2014/main" id="{E972B622-97CB-4A7C-9584-99E36FED2841}"/>
              </a:ext>
            </a:extLst>
          </p:cNvPr>
          <p:cNvSpPr>
            <a:spLocks noGrp="1"/>
          </p:cNvSpPr>
          <p:nvPr>
            <p:ph sz="quarter" idx="19"/>
          </p:nvPr>
        </p:nvSpPr>
        <p:spPr/>
        <p:txBody>
          <a:bodyPr/>
          <a:lstStyle/>
          <a:p>
            <a:endParaRPr lang="en-GB"/>
          </a:p>
        </p:txBody>
      </p:sp>
      <p:sp>
        <p:nvSpPr>
          <p:cNvPr id="11" name="Content Placeholder 10" descr="Centre panel, box 3">
            <a:extLst>
              <a:ext uri="{FF2B5EF4-FFF2-40B4-BE49-F238E27FC236}">
                <a16:creationId xmlns:a16="http://schemas.microsoft.com/office/drawing/2014/main" id="{84E762A9-5BCE-4412-A20D-0F1AF43B28EA}"/>
              </a:ext>
            </a:extLst>
          </p:cNvPr>
          <p:cNvSpPr>
            <a:spLocks noGrp="1"/>
          </p:cNvSpPr>
          <p:nvPr>
            <p:ph sz="quarter" idx="20"/>
          </p:nvPr>
        </p:nvSpPr>
        <p:spPr/>
        <p:txBody>
          <a:bodyPr/>
          <a:lstStyle/>
          <a:p>
            <a:endParaRPr lang="en-GB"/>
          </a:p>
        </p:txBody>
      </p:sp>
      <p:sp>
        <p:nvSpPr>
          <p:cNvPr id="12" name="Content Placeholder 11" descr="Right panel, box 1">
            <a:extLst>
              <a:ext uri="{FF2B5EF4-FFF2-40B4-BE49-F238E27FC236}">
                <a16:creationId xmlns:a16="http://schemas.microsoft.com/office/drawing/2014/main" id="{4C7F578C-32E1-419E-B9E5-0E46E4FEA7ED}"/>
              </a:ext>
            </a:extLst>
          </p:cNvPr>
          <p:cNvSpPr>
            <a:spLocks noGrp="1"/>
          </p:cNvSpPr>
          <p:nvPr>
            <p:ph sz="quarter" idx="21"/>
          </p:nvPr>
        </p:nvSpPr>
        <p:spPr/>
        <p:txBody>
          <a:bodyPr/>
          <a:lstStyle/>
          <a:p>
            <a:endParaRPr lang="en-GB"/>
          </a:p>
        </p:txBody>
      </p:sp>
      <p:sp>
        <p:nvSpPr>
          <p:cNvPr id="13" name="Content Placeholder 12" descr="Right panel, box 2">
            <a:extLst>
              <a:ext uri="{FF2B5EF4-FFF2-40B4-BE49-F238E27FC236}">
                <a16:creationId xmlns:a16="http://schemas.microsoft.com/office/drawing/2014/main" id="{F2B6AA4C-E2AE-4300-9ED5-0FCE3C15E789}"/>
              </a:ext>
            </a:extLst>
          </p:cNvPr>
          <p:cNvSpPr>
            <a:spLocks noGrp="1"/>
          </p:cNvSpPr>
          <p:nvPr>
            <p:ph sz="quarter" idx="22"/>
          </p:nvPr>
        </p:nvSpPr>
        <p:spPr/>
        <p:txBody>
          <a:bodyPr/>
          <a:lstStyle/>
          <a:p>
            <a:endParaRPr lang="en-GB"/>
          </a:p>
        </p:txBody>
      </p:sp>
      <p:sp>
        <p:nvSpPr>
          <p:cNvPr id="14" name="Content Placeholder 13" descr="Right panel, box 3">
            <a:extLst>
              <a:ext uri="{FF2B5EF4-FFF2-40B4-BE49-F238E27FC236}">
                <a16:creationId xmlns:a16="http://schemas.microsoft.com/office/drawing/2014/main" id="{F370FF17-9D9D-459F-8C97-0FDDC57A350E}"/>
              </a:ext>
            </a:extLst>
          </p:cNvPr>
          <p:cNvSpPr>
            <a:spLocks noGrp="1"/>
          </p:cNvSpPr>
          <p:nvPr>
            <p:ph sz="quarter" idx="23"/>
          </p:nvPr>
        </p:nvSpPr>
        <p:spPr/>
        <p:txBody>
          <a:bodyPr/>
          <a:lstStyle/>
          <a:p>
            <a:endParaRPr lang="en-GB"/>
          </a:p>
        </p:txBody>
      </p:sp>
      <p:sp>
        <p:nvSpPr>
          <p:cNvPr id="15" name="Content Placeholder 14" descr="Right panel, box 4">
            <a:extLst>
              <a:ext uri="{FF2B5EF4-FFF2-40B4-BE49-F238E27FC236}">
                <a16:creationId xmlns:a16="http://schemas.microsoft.com/office/drawing/2014/main" id="{3935E5E8-DB11-4238-BD3D-F9940E67F9DB}"/>
              </a:ext>
            </a:extLst>
          </p:cNvPr>
          <p:cNvSpPr>
            <a:spLocks noGrp="1"/>
          </p:cNvSpPr>
          <p:nvPr>
            <p:ph sz="quarter" idx="24"/>
          </p:nvPr>
        </p:nvSpPr>
        <p:spPr/>
        <p:txBody>
          <a:bodyPr/>
          <a:lstStyle/>
          <a:p>
            <a:endParaRPr lang="en-GB"/>
          </a:p>
        </p:txBody>
      </p:sp>
      <p:sp>
        <p:nvSpPr>
          <p:cNvPr id="16" name="Content Placeholder 15" descr="Right panel, box 5">
            <a:extLst>
              <a:ext uri="{FF2B5EF4-FFF2-40B4-BE49-F238E27FC236}">
                <a16:creationId xmlns:a16="http://schemas.microsoft.com/office/drawing/2014/main" id="{2EEFA2F7-8091-495C-A900-6543B087FA54}"/>
              </a:ext>
            </a:extLst>
          </p:cNvPr>
          <p:cNvSpPr>
            <a:spLocks noGrp="1"/>
          </p:cNvSpPr>
          <p:nvPr>
            <p:ph sz="quarter" idx="25"/>
          </p:nvPr>
        </p:nvSpPr>
        <p:spPr/>
        <p:txBody>
          <a:bodyPr/>
          <a:lstStyle/>
          <a:p>
            <a:endParaRPr lang="en-GB"/>
          </a:p>
        </p:txBody>
      </p:sp>
      <p:sp>
        <p:nvSpPr>
          <p:cNvPr id="17" name="Text Placeholder 16" descr="Contact details">
            <a:extLst>
              <a:ext uri="{FF2B5EF4-FFF2-40B4-BE49-F238E27FC236}">
                <a16:creationId xmlns:a16="http://schemas.microsoft.com/office/drawing/2014/main" id="{23ACF1E6-83AC-4BDB-A4D5-755731580153}"/>
              </a:ext>
            </a:extLst>
          </p:cNvPr>
          <p:cNvSpPr>
            <a:spLocks noGrp="1"/>
          </p:cNvSpPr>
          <p:nvPr>
            <p:ph type="body" sz="quarter" idx="13"/>
          </p:nvPr>
        </p:nvSpPr>
        <p:spPr/>
        <p:txBody>
          <a:bodyPr/>
          <a:lstStyle/>
          <a:p>
            <a:endParaRPr lang="en-GB"/>
          </a:p>
        </p:txBody>
      </p:sp>
      <p:sp>
        <p:nvSpPr>
          <p:cNvPr id="18" name="Text Placeholder 17" descr="Collaborator logos">
            <a:extLst>
              <a:ext uri="{FF2B5EF4-FFF2-40B4-BE49-F238E27FC236}">
                <a16:creationId xmlns:a16="http://schemas.microsoft.com/office/drawing/2014/main" id="{E9A078AA-60F9-4489-9643-9BF941464122}"/>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3624776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20038"/>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customXml/itemProps2.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4005A4-B56F-4752-B379-808441D9EC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0</TotalTime>
  <Words>914</Words>
  <Application>Microsoft Office PowerPoint</Application>
  <PresentationFormat>Custom</PresentationFormat>
  <Paragraphs>96</Paragraphs>
  <Slides>9</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UCL_Grey_A0_Landscape_Poster_Theme</vt:lpstr>
      <vt:lpstr>Mapping the space between buildings using Open Street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Thompson Sargoni, Obi</cp:lastModifiedBy>
  <cp:revision>20</cp:revision>
  <cp:lastPrinted>2022-03-30T11:13:58Z</cp:lastPrinted>
  <dcterms:created xsi:type="dcterms:W3CDTF">2020-10-13T09:11:49Z</dcterms:created>
  <dcterms:modified xsi:type="dcterms:W3CDTF">2022-04-01T12:26:30Z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